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7" r:id="rId5"/>
    <p:sldId id="272" r:id="rId6"/>
    <p:sldId id="275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300" r:id="rId23"/>
    <p:sldId id="293" r:id="rId24"/>
    <p:sldId id="294" r:id="rId25"/>
    <p:sldId id="295" r:id="rId26"/>
    <p:sldId id="296" r:id="rId27"/>
    <p:sldId id="297" r:id="rId28"/>
    <p:sldId id="302" r:id="rId29"/>
    <p:sldId id="305" r:id="rId30"/>
    <p:sldId id="306" r:id="rId3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ttner Lilla" initials="KL" lastIdx="1" clrIdx="0">
    <p:extLst>
      <p:ext uri="{19B8F6BF-5375-455C-9EA6-DF929625EA0E}">
        <p15:presenceInfo xmlns:p15="http://schemas.microsoft.com/office/powerpoint/2012/main" userId="Klettner Lil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66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DFF99-753C-48C7-82AD-B75AE881B84E}" type="datetime1">
              <a:rPr lang="en-GB" smtClean="0"/>
              <a:t>08/12/2022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F7F754-ADAB-4306-AAD7-8813B4E037DF}" type="datetime1">
              <a:rPr lang="en-GB" noProof="0" smtClean="0"/>
              <a:t>08/12/2022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37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47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063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221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894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56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727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8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120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2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354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249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094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836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863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398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355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21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79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86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531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8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793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57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92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E31375A4-56A4-47D6-9801-1991572033F7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webp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en.wikipedia.org/wiki/Charles_Thomson_Rees_Wilso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eb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va-portal.org/smash/get/diva2:740516/FULLTEXT01.pdf" TargetMode="External"/><Relationship Id="rId2" Type="http://schemas.openxmlformats.org/officeDocument/2006/relationships/hyperlink" Target="https://arxiv.org/pdf/1208.6527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uthors.library.caltech.edu/51307/1/PhysRev.44.406.pdf" TargetMode="External"/><Relationship Id="rId4" Type="http://schemas.openxmlformats.org/officeDocument/2006/relationships/hyperlink" Target="https://journals.aps.org/pr/pdf/10.1103/PhysRev.43.49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159" y="302818"/>
            <a:ext cx="10997682" cy="3083767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100000"/>
              </a:lnSpc>
            </a:pPr>
            <a:r>
              <a:rPr lang="en-GB" b="0" i="0" u="sng" dirty="0">
                <a:effectLst/>
                <a:latin typeface="+mn-lt"/>
                <a:cs typeface="Times New Roman" panose="02020603050405020304" pitchFamily="18" charset="0"/>
              </a:rPr>
              <a:t>Cosmic Rays </a:t>
            </a:r>
            <a:br>
              <a:rPr lang="hu-HU" b="0" i="0" u="sng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en-GB" b="0" i="0" u="sng" dirty="0">
                <a:effectLst/>
                <a:latin typeface="+mn-lt"/>
                <a:cs typeface="Times New Roman" panose="02020603050405020304" pitchFamily="18" charset="0"/>
              </a:rPr>
              <a:t>and the </a:t>
            </a:r>
            <a:br>
              <a:rPr lang="hu-HU" b="0" i="0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en-GB" b="0" i="0" u="sng" dirty="0">
                <a:effectLst/>
                <a:latin typeface="+mn-lt"/>
                <a:cs typeface="Times New Roman" panose="02020603050405020304" pitchFamily="18" charset="0"/>
              </a:rPr>
              <a:t>Discovery of the Positron</a:t>
            </a:r>
            <a:endParaRPr lang="en-GB" u="sng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0452" y="4254330"/>
            <a:ext cx="5100735" cy="1371600"/>
          </a:xfrm>
        </p:spPr>
        <p:txBody>
          <a:bodyPr rtlCol="0">
            <a:normAutofit/>
          </a:bodyPr>
          <a:lstStyle/>
          <a:p>
            <a:pPr rtl="0"/>
            <a:r>
              <a:rPr lang="hu-HU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Lilla Barbara Klettner </a:t>
            </a:r>
            <a:endParaRPr lang="en-GB" sz="4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20979-2645-4FD3-8FAB-5D33CFAB7B56}"/>
              </a:ext>
            </a:extLst>
          </p:cNvPr>
          <p:cNvSpPr txBox="1"/>
          <p:nvPr/>
        </p:nvSpPr>
        <p:spPr>
          <a:xfrm>
            <a:off x="1502227" y="4940130"/>
            <a:ext cx="9657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08th</a:t>
            </a:r>
            <a:r>
              <a:rPr lang="en-GB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</a:t>
            </a:r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December</a:t>
            </a:r>
            <a:r>
              <a:rPr lang="en-GB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202</a:t>
            </a:r>
            <a:r>
              <a:rPr lang="hu-HU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GB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endParaRPr lang="hu-H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GB" sz="3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Experimental Nuclear and Particle Physics Seminar</a:t>
            </a:r>
            <a:endParaRPr lang="hu-HU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78A92-DADE-D9DD-E75E-F1790F4EA00B}"/>
              </a:ext>
            </a:extLst>
          </p:cNvPr>
          <p:cNvSpPr txBox="1"/>
          <p:nvPr/>
        </p:nvSpPr>
        <p:spPr>
          <a:xfrm>
            <a:off x="245617" y="172419"/>
            <a:ext cx="10265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0" i="1" dirty="0">
                <a:effectLst/>
              </a:rPr>
              <a:t>„</a:t>
            </a:r>
            <a:r>
              <a:rPr lang="en-GB" sz="3600" b="0" i="1" dirty="0">
                <a:effectLst/>
              </a:rPr>
              <a:t>appears from the results of the work described in this Note that a sizable cause of ionisation</a:t>
            </a:r>
            <a:br>
              <a:rPr lang="en-GB" sz="3600" i="1" dirty="0"/>
            </a:br>
            <a:r>
              <a:rPr lang="en-GB" sz="3600" b="0" i="1" dirty="0">
                <a:effectLst/>
              </a:rPr>
              <a:t>exists in the atmosphere, originating from penetrating radiation, independent of the direct</a:t>
            </a:r>
            <a:br>
              <a:rPr lang="en-GB" sz="3600" i="1" dirty="0"/>
            </a:br>
            <a:r>
              <a:rPr lang="en-GB" sz="3600" b="0" i="1" dirty="0">
                <a:effectLst/>
              </a:rPr>
              <a:t>action of radioactive substances in the soil.</a:t>
            </a:r>
            <a:r>
              <a:rPr lang="hu-HU" sz="3600" b="0" i="1" dirty="0">
                <a:effectLst/>
              </a:rPr>
              <a:t>”</a:t>
            </a:r>
            <a:br>
              <a:rPr lang="en-GB" i="1" dirty="0"/>
            </a:br>
            <a:endParaRPr lang="hu-HU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618C8-5180-7AB4-46A0-97D483C9F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8"/>
          <a:stretch/>
        </p:blipFill>
        <p:spPr>
          <a:xfrm>
            <a:off x="344750" y="3148294"/>
            <a:ext cx="4910831" cy="3234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B812EF-7466-9F2F-07E9-5916517B9F83}"/>
              </a:ext>
            </a:extLst>
          </p:cNvPr>
          <p:cNvSpPr txBox="1"/>
          <p:nvPr/>
        </p:nvSpPr>
        <p:spPr>
          <a:xfrm>
            <a:off x="337350" y="6445188"/>
            <a:ext cx="521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7.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 The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ship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used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in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Pacini’s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experiment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E2CA9-954B-4644-4982-84F7D08A6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6"/>
          <a:stretch/>
        </p:blipFill>
        <p:spPr>
          <a:xfrm>
            <a:off x="6361614" y="3141503"/>
            <a:ext cx="5374666" cy="3240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F3A78-3E9F-0895-49C2-806A75E1CEBE}"/>
              </a:ext>
            </a:extLst>
          </p:cNvPr>
          <p:cNvSpPr txBox="1"/>
          <p:nvPr/>
        </p:nvSpPr>
        <p:spPr>
          <a:xfrm>
            <a:off x="7719952" y="6399347"/>
            <a:ext cx="521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8.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Livorno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beach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8A9A1-452D-8156-7B3C-7938BC88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602949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10</a:t>
            </a:fld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9293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63314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11</a:t>
            </a:fld>
            <a:endParaRPr lang="en-GB" sz="20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6714B-75E4-9D27-0A04-B0DCB80AE215}"/>
              </a:ext>
            </a:extLst>
          </p:cNvPr>
          <p:cNvSpPr txBox="1"/>
          <p:nvPr/>
        </p:nvSpPr>
        <p:spPr>
          <a:xfrm>
            <a:off x="135384" y="94980"/>
            <a:ext cx="8383927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u="sng" dirty="0" err="1"/>
              <a:t>Hess’s</a:t>
            </a:r>
            <a:r>
              <a:rPr lang="hu-HU" sz="3600" u="sng" dirty="0"/>
              <a:t> </a:t>
            </a:r>
            <a:r>
              <a:rPr lang="hu-HU" sz="3600" u="sng" dirty="0" err="1"/>
              <a:t>experiment</a:t>
            </a:r>
            <a:r>
              <a:rPr lang="hu-HU" sz="3600" u="sng" dirty="0"/>
              <a:t>:</a:t>
            </a:r>
            <a:r>
              <a:rPr lang="hu-HU" sz="3600" dirty="0"/>
              <a:t> (</a:t>
            </a:r>
            <a:r>
              <a:rPr lang="en-GB" sz="3600" b="0" i="0" dirty="0">
                <a:effectLst/>
                <a:latin typeface="Arial" panose="020B0604020202020204" pitchFamily="34" charset="0"/>
              </a:rPr>
              <a:t>1912</a:t>
            </a:r>
            <a:r>
              <a:rPr lang="hu-HU" sz="3600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measured the</a:t>
            </a:r>
            <a:r>
              <a:rPr lang="hu-HU" sz="3400" b="0" i="0" dirty="0">
                <a:effectLst/>
              </a:rPr>
              <a:t> </a:t>
            </a:r>
            <a:r>
              <a:rPr lang="en-GB" sz="3400" b="0" i="0" dirty="0">
                <a:effectLst/>
              </a:rPr>
              <a:t>ionization of the atmosphere during balloon flights</a:t>
            </a:r>
            <a:endParaRPr lang="hu-HU" sz="3400" b="0" i="0" dirty="0">
              <a:effectLst/>
            </a:endParaRPr>
          </a:p>
          <a:p>
            <a:pPr marL="571500" indent="-5715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hu-HU" sz="3400" u="sng" dirty="0" err="1"/>
              <a:t>Results</a:t>
            </a:r>
            <a:r>
              <a:rPr lang="hu-HU" sz="3400" u="sng" dirty="0"/>
              <a:t>:</a:t>
            </a:r>
          </a:p>
          <a:p>
            <a:pPr>
              <a:spcBef>
                <a:spcPts val="1000"/>
              </a:spcBef>
            </a:pPr>
            <a:r>
              <a:rPr lang="hu-HU" sz="3400" dirty="0" err="1"/>
              <a:t>first</a:t>
            </a:r>
            <a:r>
              <a:rPr lang="hu-HU" sz="3400" dirty="0"/>
              <a:t> </a:t>
            </a:r>
            <a:r>
              <a:rPr lang="hu-HU" sz="3400" dirty="0" err="1"/>
              <a:t>the</a:t>
            </a:r>
            <a:r>
              <a:rPr lang="hu-HU" sz="3400" dirty="0"/>
              <a:t> </a:t>
            </a:r>
            <a:r>
              <a:rPr lang="hu-HU" sz="3400" dirty="0" err="1"/>
              <a:t>radiation</a:t>
            </a:r>
            <a:r>
              <a:rPr lang="hu-HU" sz="3400" dirty="0"/>
              <a:t> </a:t>
            </a:r>
            <a:r>
              <a:rPr lang="hu-HU" sz="3400" dirty="0" err="1"/>
              <a:t>diminished</a:t>
            </a:r>
            <a:r>
              <a:rPr lang="hu-HU" sz="3400" dirty="0"/>
              <a:t> </a:t>
            </a:r>
            <a:r>
              <a:rPr lang="hu-HU" sz="3400" dirty="0" err="1"/>
              <a:t>with</a:t>
            </a:r>
            <a:r>
              <a:rPr lang="hu-HU" sz="3400" dirty="0"/>
              <a:t> </a:t>
            </a:r>
            <a:r>
              <a:rPr lang="hu-HU" sz="3400" dirty="0" err="1"/>
              <a:t>height</a:t>
            </a:r>
            <a:r>
              <a:rPr lang="hu-HU" sz="3400" dirty="0"/>
              <a:t>, </a:t>
            </a:r>
            <a:r>
              <a:rPr lang="hu-HU" sz="3400" dirty="0" err="1"/>
              <a:t>then</a:t>
            </a:r>
            <a:r>
              <a:rPr lang="hu-HU" sz="3400" dirty="0"/>
              <a:t> </a:t>
            </a:r>
            <a:r>
              <a:rPr lang="hu-HU" sz="3400" dirty="0" err="1"/>
              <a:t>at</a:t>
            </a:r>
            <a:r>
              <a:rPr lang="hu-HU" sz="3400" dirty="0"/>
              <a:t> </a:t>
            </a:r>
            <a:r>
              <a:rPr lang="hu-HU" sz="3400" dirty="0" err="1"/>
              <a:t>around</a:t>
            </a:r>
            <a:r>
              <a:rPr lang="hu-HU" sz="3400" dirty="0"/>
              <a:t> 1500 </a:t>
            </a:r>
            <a:r>
              <a:rPr lang="hu-HU" sz="3400" dirty="0" err="1"/>
              <a:t>meters</a:t>
            </a:r>
            <a:r>
              <a:rPr lang="hu-HU" sz="3400" dirty="0"/>
              <a:t> </a:t>
            </a:r>
            <a:r>
              <a:rPr lang="hu-HU" sz="3400" dirty="0" err="1"/>
              <a:t>this</a:t>
            </a:r>
            <a:r>
              <a:rPr lang="hu-HU" sz="3400" dirty="0"/>
              <a:t> </a:t>
            </a:r>
            <a:r>
              <a:rPr lang="hu-HU" sz="3400" dirty="0" err="1"/>
              <a:t>reversed</a:t>
            </a:r>
            <a:r>
              <a:rPr lang="hu-HU" sz="3400" dirty="0"/>
              <a:t> </a:t>
            </a:r>
          </a:p>
          <a:p>
            <a:endParaRPr lang="hu-HU" sz="3600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4E557-7102-F434-A4E5-7410EF03F3C1}"/>
              </a:ext>
            </a:extLst>
          </p:cNvPr>
          <p:cNvSpPr txBox="1"/>
          <p:nvPr/>
        </p:nvSpPr>
        <p:spPr>
          <a:xfrm>
            <a:off x="135383" y="3999958"/>
            <a:ext cx="101131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hu-HU" sz="2800" dirty="0"/>
              <a:t>„</a:t>
            </a:r>
            <a:r>
              <a:rPr lang="en-GB" sz="2800" b="0" i="1" dirty="0">
                <a:effectLst/>
              </a:rPr>
              <a:t>The discoveries revealed by the observations here given are</a:t>
            </a:r>
            <a:br>
              <a:rPr lang="en-GB" sz="2800" i="1" dirty="0"/>
            </a:br>
            <a:r>
              <a:rPr lang="en-GB" sz="2800" b="0" i="1" dirty="0">
                <a:effectLst/>
              </a:rPr>
              <a:t>best explained by assuming that radiation of great</a:t>
            </a:r>
            <a:r>
              <a:rPr lang="hu-HU" sz="2800" b="0" i="1" dirty="0">
                <a:effectLst/>
              </a:rPr>
              <a:t> </a:t>
            </a:r>
            <a:r>
              <a:rPr lang="en-GB" sz="2800" b="0" i="1" dirty="0">
                <a:effectLst/>
              </a:rPr>
              <a:t>penetrating power enters the atmosphere</a:t>
            </a:r>
            <a:r>
              <a:rPr lang="hu-HU" sz="2800" b="0" i="1" dirty="0">
                <a:effectLst/>
              </a:rPr>
              <a:t> </a:t>
            </a:r>
            <a:r>
              <a:rPr lang="en-GB" sz="2800" b="0" i="1" dirty="0">
                <a:effectLst/>
              </a:rPr>
              <a:t>from the outside and engenders ionization even in the counter lying deep in the atmosphere.</a:t>
            </a:r>
            <a:r>
              <a:rPr lang="hu-HU" sz="2800" b="0" i="1" dirty="0">
                <a:effectLst/>
              </a:rPr>
              <a:t> </a:t>
            </a:r>
            <a:r>
              <a:rPr lang="en-GB" sz="2800" b="0" i="1" dirty="0">
                <a:effectLst/>
              </a:rPr>
              <a:t>The intensity of this radiation appears to vary hourly.</a:t>
            </a:r>
            <a:r>
              <a:rPr lang="hu-HU" sz="2800" b="0" i="1" dirty="0">
                <a:effectLst/>
              </a:rPr>
              <a:t>”</a:t>
            </a:r>
            <a:endParaRPr lang="hu-HU" sz="28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E08A19-568D-B3BD-3DC3-5D1B3FF22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3" t="4621" r="5263" b="4548"/>
          <a:stretch/>
        </p:blipFill>
        <p:spPr>
          <a:xfrm>
            <a:off x="9159448" y="225840"/>
            <a:ext cx="2815686" cy="3404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786434-DC5E-089A-5BA2-9100647C09FE}"/>
              </a:ext>
            </a:extLst>
          </p:cNvPr>
          <p:cNvSpPr txBox="1"/>
          <p:nvPr/>
        </p:nvSpPr>
        <p:spPr>
          <a:xfrm>
            <a:off x="8976035" y="3630626"/>
            <a:ext cx="355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9.figure: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Hess’s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balloon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flight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40624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12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21C01-50FD-1374-64ED-90581AEF848D}"/>
              </a:ext>
            </a:extLst>
          </p:cNvPr>
          <p:cNvSpPr txBox="1"/>
          <p:nvPr/>
        </p:nvSpPr>
        <p:spPr>
          <a:xfrm>
            <a:off x="97652" y="88776"/>
            <a:ext cx="9090735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600" u="sng" dirty="0"/>
              <a:t>Pierre </a:t>
            </a:r>
            <a:r>
              <a:rPr lang="hu-HU" sz="3600" u="sng" dirty="0" err="1"/>
              <a:t>Auger</a:t>
            </a:r>
            <a:r>
              <a:rPr lang="hu-HU" sz="3600" dirty="0"/>
              <a:t>:</a:t>
            </a:r>
          </a:p>
          <a:p>
            <a:pPr marL="1943100" lvl="3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1938, </a:t>
            </a:r>
            <a:r>
              <a:rPr lang="hu-HU" sz="3400" dirty="0" err="1">
                <a:cs typeface="Arial" panose="020B0604020202020204" pitchFamily="34" charset="0"/>
              </a:rPr>
              <a:t>measurements</a:t>
            </a:r>
            <a:r>
              <a:rPr lang="hu-HU" sz="3400" dirty="0">
                <a:cs typeface="Arial" panose="020B0604020202020204" pitchFamily="34" charset="0"/>
              </a:rPr>
              <a:t> in </a:t>
            </a:r>
            <a:r>
              <a:rPr lang="hu-HU" sz="3400" dirty="0" err="1">
                <a:cs typeface="Arial" panose="020B0604020202020204" pitchFamily="34" charset="0"/>
              </a:rPr>
              <a:t>the</a:t>
            </a:r>
            <a:r>
              <a:rPr lang="hu-HU" sz="3400" dirty="0">
                <a:cs typeface="Arial" panose="020B0604020202020204" pitchFamily="34" charset="0"/>
              </a:rPr>
              <a:t> </a:t>
            </a:r>
            <a:r>
              <a:rPr lang="hu-HU" sz="3400" dirty="0" err="1">
                <a:cs typeface="Arial" panose="020B0604020202020204" pitchFamily="34" charset="0"/>
              </a:rPr>
              <a:t>Alps</a:t>
            </a:r>
            <a:endParaRPr lang="hu-HU" sz="3400" dirty="0">
              <a:cs typeface="Arial" panose="020B0604020202020204" pitchFamily="34" charset="0"/>
            </a:endParaRPr>
          </a:p>
          <a:p>
            <a:pPr lvl="3"/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hu-HU" sz="3400" dirty="0" err="1">
                <a:cs typeface="Arial" panose="020B0604020202020204" pitchFamily="34" charset="0"/>
              </a:rPr>
              <a:t>Two</a:t>
            </a:r>
            <a:r>
              <a:rPr lang="hu-HU" sz="3400" dirty="0">
                <a:cs typeface="Arial" panose="020B0604020202020204" pitchFamily="34" charset="0"/>
              </a:rPr>
              <a:t> Geiger </a:t>
            </a:r>
            <a:r>
              <a:rPr lang="hu-HU" sz="3400" dirty="0" err="1">
                <a:cs typeface="Arial" panose="020B0604020202020204" pitchFamily="34" charset="0"/>
              </a:rPr>
              <a:t>counters</a:t>
            </a:r>
            <a:r>
              <a:rPr lang="hu-HU" sz="3400" dirty="0">
                <a:cs typeface="Arial" panose="020B0604020202020204" pitchFamily="34" charset="0"/>
              </a:rPr>
              <a:t> </a:t>
            </a:r>
            <a:r>
              <a:rPr lang="hu-HU" sz="3400" dirty="0" err="1">
                <a:cs typeface="Arial" panose="020B0604020202020204" pitchFamily="34" charset="0"/>
              </a:rPr>
              <a:t>placed</a:t>
            </a:r>
            <a:r>
              <a:rPr lang="hu-HU" sz="3400" dirty="0">
                <a:cs typeface="Arial" panose="020B0604020202020204" pitchFamily="34" charset="0"/>
              </a:rPr>
              <a:t> far </a:t>
            </a:r>
            <a:r>
              <a:rPr lang="hu-HU" sz="3400" dirty="0" err="1">
                <a:cs typeface="Arial" panose="020B0604020202020204" pitchFamily="34" charset="0"/>
              </a:rPr>
              <a:t>apart</a:t>
            </a:r>
            <a:endParaRPr lang="hu-HU" sz="3400" dirty="0">
              <a:cs typeface="Arial" panose="020B0604020202020204" pitchFamily="34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hu-HU" sz="3400" dirty="0" err="1">
                <a:cs typeface="Arial" panose="020B0604020202020204" pitchFamily="34" charset="0"/>
              </a:rPr>
              <a:t>Result</a:t>
            </a:r>
            <a:r>
              <a:rPr lang="hu-HU" sz="3400" dirty="0">
                <a:cs typeface="Arial" panose="020B0604020202020204" pitchFamily="34" charset="0"/>
              </a:rPr>
              <a:t>: </a:t>
            </a:r>
            <a:r>
              <a:rPr lang="en-GB" sz="3600" b="0" i="0" dirty="0">
                <a:effectLst/>
              </a:rPr>
              <a:t>sometimes they detected C</a:t>
            </a:r>
            <a:r>
              <a:rPr lang="hu-HU" sz="3600" b="0" i="0" dirty="0" err="1">
                <a:effectLst/>
              </a:rPr>
              <a:t>osmic</a:t>
            </a:r>
            <a:r>
              <a:rPr lang="hu-HU" sz="3600" b="0" i="0" dirty="0">
                <a:effectLst/>
              </a:rPr>
              <a:t> </a:t>
            </a:r>
            <a:r>
              <a:rPr lang="en-GB" sz="3600" b="0" i="0" dirty="0">
                <a:effectLst/>
              </a:rPr>
              <a:t>R</a:t>
            </a:r>
            <a:r>
              <a:rPr lang="hu-HU" sz="3600" b="0" i="0" dirty="0" err="1">
                <a:effectLst/>
              </a:rPr>
              <a:t>ays</a:t>
            </a:r>
            <a:r>
              <a:rPr lang="en-GB" sz="3600" b="0" i="0" dirty="0">
                <a:effectLst/>
              </a:rPr>
              <a:t> at the same time</a:t>
            </a:r>
            <a:endParaRPr lang="hu-HU" sz="3400" dirty="0">
              <a:cs typeface="Arial" panose="020B0604020202020204" pitchFamily="34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84F2A1D-567F-282A-D27C-990177AF9FE4}"/>
              </a:ext>
            </a:extLst>
          </p:cNvPr>
          <p:cNvSpPr/>
          <p:nvPr/>
        </p:nvSpPr>
        <p:spPr>
          <a:xfrm>
            <a:off x="4563122" y="4776186"/>
            <a:ext cx="390618" cy="6924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502F3-C941-A2E6-34E4-B3641C9F8C8B}"/>
              </a:ext>
            </a:extLst>
          </p:cNvPr>
          <p:cNvSpPr txBox="1"/>
          <p:nvPr/>
        </p:nvSpPr>
        <p:spPr>
          <a:xfrm>
            <a:off x="2814222" y="5551810"/>
            <a:ext cx="53088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 err="1"/>
              <a:t>Cosmic</a:t>
            </a:r>
            <a:r>
              <a:rPr lang="hu-HU" sz="3400" dirty="0"/>
              <a:t> Ray </a:t>
            </a:r>
            <a:r>
              <a:rPr lang="hu-HU" sz="3400" dirty="0" err="1"/>
              <a:t>showers</a:t>
            </a:r>
            <a:endParaRPr lang="hu-HU" sz="3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0A278-09DA-B05B-97E8-5A464A87462C}"/>
              </a:ext>
            </a:extLst>
          </p:cNvPr>
          <p:cNvSpPr txBox="1"/>
          <p:nvPr/>
        </p:nvSpPr>
        <p:spPr>
          <a:xfrm>
            <a:off x="454241" y="6153671"/>
            <a:ext cx="8998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/>
              <a:t>(</a:t>
            </a:r>
            <a:r>
              <a:rPr lang="hu-HU" sz="3400" dirty="0" err="1"/>
              <a:t>Different</a:t>
            </a:r>
            <a:r>
              <a:rPr lang="hu-HU" sz="3400" dirty="0"/>
              <a:t> </a:t>
            </a:r>
            <a:r>
              <a:rPr lang="hu-HU" sz="3400" dirty="0" err="1"/>
              <a:t>size</a:t>
            </a:r>
            <a:r>
              <a:rPr lang="hu-HU" sz="3400" dirty="0"/>
              <a:t> = </a:t>
            </a:r>
            <a:r>
              <a:rPr lang="hu-HU" sz="3400" dirty="0" err="1"/>
              <a:t>different</a:t>
            </a:r>
            <a:r>
              <a:rPr lang="hu-HU" sz="3400" dirty="0"/>
              <a:t> </a:t>
            </a:r>
            <a:r>
              <a:rPr lang="hu-HU" sz="3400" dirty="0" err="1"/>
              <a:t>amount</a:t>
            </a:r>
            <a:r>
              <a:rPr lang="hu-HU" sz="3400" dirty="0"/>
              <a:t> of </a:t>
            </a:r>
            <a:r>
              <a:rPr lang="hu-HU" sz="3400" dirty="0" err="1"/>
              <a:t>energy</a:t>
            </a:r>
            <a:r>
              <a:rPr lang="hu-HU" sz="34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F8402-FEC9-8E51-C06A-9560B719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387" y="998413"/>
            <a:ext cx="2631119" cy="3575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9D9877-0CF4-9998-E88D-C33C691F94AC}"/>
              </a:ext>
            </a:extLst>
          </p:cNvPr>
          <p:cNvSpPr txBox="1"/>
          <p:nvPr/>
        </p:nvSpPr>
        <p:spPr>
          <a:xfrm>
            <a:off x="9259491" y="4574343"/>
            <a:ext cx="2631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10.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Pierre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Auger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26850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13</a:t>
            </a:fld>
            <a:endParaRPr lang="en-GB" sz="2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D0E14-5ABC-AFA6-B596-83C2F7C5EEAF}"/>
              </a:ext>
            </a:extLst>
          </p:cNvPr>
          <p:cNvSpPr txBox="1"/>
          <p:nvPr/>
        </p:nvSpPr>
        <p:spPr>
          <a:xfrm>
            <a:off x="325830" y="0"/>
            <a:ext cx="11540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What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particles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are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Cosmic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Rays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made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47179-3D19-899C-2044-D8035A7A1D05}"/>
              </a:ext>
            </a:extLst>
          </p:cNvPr>
          <p:cNvSpPr txBox="1"/>
          <p:nvPr/>
        </p:nvSpPr>
        <p:spPr>
          <a:xfrm>
            <a:off x="325830" y="825579"/>
            <a:ext cx="807244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600" b="0" i="0" u="sng" dirty="0">
                <a:effectLst/>
              </a:rPr>
              <a:t>M</a:t>
            </a:r>
            <a:r>
              <a:rPr lang="en-GB" sz="3600" b="0" i="0" u="sng" dirty="0" err="1">
                <a:effectLst/>
              </a:rPr>
              <a:t>illikan</a:t>
            </a:r>
            <a:r>
              <a:rPr lang="hu-HU" sz="3600" b="0" i="0" dirty="0">
                <a:effectLst/>
              </a:rPr>
              <a:t>:</a:t>
            </a:r>
            <a:r>
              <a:rPr lang="en-GB" sz="3600" b="0" i="0" dirty="0">
                <a:effectLst/>
              </a:rPr>
              <a:t> </a:t>
            </a:r>
            <a:r>
              <a:rPr lang="en-GB" sz="3400" b="0" i="0" dirty="0">
                <a:effectLst/>
              </a:rPr>
              <a:t>electromagnetic radiation</a:t>
            </a:r>
            <a:r>
              <a:rPr lang="hu-HU" sz="3400" b="0" i="0" dirty="0">
                <a:effectLst/>
              </a:rPr>
              <a:t> (</a:t>
            </a:r>
            <a:r>
              <a:rPr lang="en-GB" sz="3400" b="0" i="0" dirty="0">
                <a:effectLst/>
              </a:rPr>
              <a:t>gamma-rays</a:t>
            </a:r>
            <a:r>
              <a:rPr lang="hu-HU" sz="3400" b="0" i="0" dirty="0">
                <a:effectLst/>
              </a:rPr>
              <a:t>)</a:t>
            </a:r>
            <a:r>
              <a:rPr lang="en-GB" sz="3400" b="0" i="0" dirty="0">
                <a:effectLst/>
              </a:rPr>
              <a:t> produced as by-products of interstellar fusion</a:t>
            </a:r>
            <a:endParaRPr lang="hu-HU" sz="3400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3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  <a:latin typeface="Arial" panose="020B0604020202020204" pitchFamily="34" charset="0"/>
              </a:rPr>
              <a:t>1929</a:t>
            </a:r>
            <a:r>
              <a:rPr lang="hu-HU" sz="3600" b="0" i="0" u="sng" dirty="0">
                <a:effectLst/>
                <a:latin typeface="Arial" panose="020B0604020202020204" pitchFamily="34" charset="0"/>
              </a:rPr>
              <a:t>,</a:t>
            </a:r>
            <a:r>
              <a:rPr lang="en-GB" sz="3600" b="0" i="0" u="sng" dirty="0">
                <a:effectLst/>
                <a:latin typeface="Arial" panose="020B0604020202020204" pitchFamily="34" charset="0"/>
              </a:rPr>
              <a:t> </a:t>
            </a:r>
            <a:r>
              <a:rPr lang="en-GB" sz="3600" b="0" i="0" u="sng" dirty="0">
                <a:effectLst/>
              </a:rPr>
              <a:t>Walter Bothe and Werner</a:t>
            </a:r>
            <a:br>
              <a:rPr lang="en-GB" sz="3600" u="sng" dirty="0"/>
            </a:br>
            <a:r>
              <a:rPr lang="en-GB" sz="3600" b="0" i="0" u="sng" dirty="0" err="1">
                <a:effectLst/>
              </a:rPr>
              <a:t>Kolh</a:t>
            </a:r>
            <a:r>
              <a:rPr lang="hu-HU" sz="3600" u="sng" dirty="0"/>
              <a:t>ö</a:t>
            </a:r>
            <a:r>
              <a:rPr lang="en-GB" sz="3600" b="0" i="0" u="sng" dirty="0" err="1">
                <a:effectLst/>
              </a:rPr>
              <a:t>rster</a:t>
            </a:r>
            <a:r>
              <a:rPr lang="hu-HU" sz="3600" b="0" i="0" dirty="0">
                <a:effectLst/>
                <a:latin typeface="Arial" panose="020B0604020202020204" pitchFamily="34" charset="0"/>
              </a:rPr>
              <a:t>: </a:t>
            </a:r>
            <a:r>
              <a:rPr lang="hu-HU" sz="3600" b="0" i="0" dirty="0">
                <a:effectLst/>
              </a:rPr>
              <a:t>CR </a:t>
            </a:r>
            <a:r>
              <a:rPr lang="hu-HU" sz="3600" b="0" i="0" dirty="0" err="1">
                <a:effectLst/>
              </a:rPr>
              <a:t>particles</a:t>
            </a:r>
            <a:r>
              <a:rPr lang="hu-HU" sz="3600" b="0" i="0" dirty="0">
                <a:effectLst/>
              </a:rPr>
              <a:t> </a:t>
            </a:r>
            <a:r>
              <a:rPr lang="hu-HU" sz="3600" b="0" i="0" dirty="0" err="1">
                <a:effectLst/>
              </a:rPr>
              <a:t>can’t</a:t>
            </a:r>
            <a:r>
              <a:rPr lang="hu-HU" sz="3600" b="0" i="0" dirty="0">
                <a:effectLst/>
              </a:rPr>
              <a:t> be </a:t>
            </a:r>
            <a:r>
              <a:rPr lang="hu-HU" sz="3600" b="0" i="0" dirty="0" err="1">
                <a:effectLst/>
              </a:rPr>
              <a:t>photons</a:t>
            </a:r>
            <a:endParaRPr lang="hu-HU" sz="3600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3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600" u="sng" dirty="0">
                <a:latin typeface="Arial" panose="020B0604020202020204" pitchFamily="34" charset="0"/>
                <a:cs typeface="Arial" panose="020B0604020202020204" pitchFamily="34" charset="0"/>
              </a:rPr>
              <a:t>1945, </a:t>
            </a:r>
            <a:r>
              <a:rPr lang="en-GB" sz="3600" b="0" i="0" u="sng" dirty="0">
                <a:effectLst/>
              </a:rPr>
              <a:t>further investigations</a:t>
            </a:r>
            <a:r>
              <a:rPr lang="hu-HU" sz="3600" dirty="0">
                <a:latin typeface="Arial" panose="020B0604020202020204" pitchFamily="34" charset="0"/>
              </a:rPr>
              <a:t>: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</a:rPr>
              <a:t> 99% :</a:t>
            </a:r>
            <a:r>
              <a:rPr lang="hu-HU" sz="3400" dirty="0"/>
              <a:t> </a:t>
            </a:r>
            <a:r>
              <a:rPr lang="hu-HU" sz="3400" dirty="0" err="1"/>
              <a:t>Protons</a:t>
            </a:r>
            <a:r>
              <a:rPr lang="hu-HU" sz="3400" dirty="0"/>
              <a:t>, </a:t>
            </a:r>
            <a:r>
              <a:rPr lang="hu-HU" sz="3400" dirty="0">
                <a:sym typeface="Symbol" panose="05050102010706020507" pitchFamily="18" charset="2"/>
              </a:rPr>
              <a:t>-</a:t>
            </a:r>
            <a:r>
              <a:rPr lang="hu-HU" sz="3400" dirty="0" err="1">
                <a:sym typeface="Symbol" panose="05050102010706020507" pitchFamily="18" charset="2"/>
              </a:rPr>
              <a:t>particles</a:t>
            </a:r>
            <a:endParaRPr lang="hu-HU" sz="3400" dirty="0"/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 1% : </a:t>
            </a:r>
            <a:r>
              <a:rPr lang="en-GB" sz="3400" b="0" i="0" dirty="0">
                <a:effectLst/>
              </a:rPr>
              <a:t>nuclei of heavy ions</a:t>
            </a:r>
            <a:endParaRPr lang="hu-HU" sz="3400" dirty="0"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794482-E3C9-5AF4-09A0-B5C5597A1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9" b="6173"/>
          <a:stretch/>
        </p:blipFill>
        <p:spPr>
          <a:xfrm>
            <a:off x="8398276" y="926934"/>
            <a:ext cx="3695818" cy="2428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84406-DEDA-AD2F-8FA9-D6B5FE34FF17}"/>
              </a:ext>
            </a:extLst>
          </p:cNvPr>
          <p:cNvSpPr txBox="1"/>
          <p:nvPr/>
        </p:nvSpPr>
        <p:spPr>
          <a:xfrm>
            <a:off x="8649810" y="3317576"/>
            <a:ext cx="3542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11.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Csomic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Ray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shower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C96F4-D239-E110-32D9-030D0B4AC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024" y="3807627"/>
            <a:ext cx="1916432" cy="2683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B25A0-3F40-4DE9-AF22-F428BF323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996" y="3812415"/>
            <a:ext cx="1791197" cy="2686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32AFED-F8B5-95E6-4759-D2EC266F8F63}"/>
              </a:ext>
            </a:extLst>
          </p:cNvPr>
          <p:cNvSpPr txBox="1"/>
          <p:nvPr/>
        </p:nvSpPr>
        <p:spPr>
          <a:xfrm>
            <a:off x="7919738" y="6469577"/>
            <a:ext cx="394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dirty="0">
                <a:solidFill>
                  <a:schemeClr val="tx2">
                    <a:lumMod val="90000"/>
                  </a:schemeClr>
                </a:solidFill>
                <a:effectLst/>
              </a:rPr>
              <a:t>Walter Bothe and Werner</a:t>
            </a:r>
            <a:r>
              <a:rPr lang="hu-HU" sz="18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GB" sz="1800" b="0" i="0" dirty="0" err="1">
                <a:solidFill>
                  <a:schemeClr val="tx2">
                    <a:lumMod val="90000"/>
                  </a:schemeClr>
                </a:solidFill>
                <a:effectLst/>
              </a:rPr>
              <a:t>Kolh</a:t>
            </a:r>
            <a:r>
              <a:rPr lang="hu-HU" sz="1800" dirty="0">
                <a:solidFill>
                  <a:schemeClr val="tx2">
                    <a:lumMod val="90000"/>
                  </a:schemeClr>
                </a:solidFill>
              </a:rPr>
              <a:t>ö</a:t>
            </a:r>
            <a:r>
              <a:rPr lang="en-GB" sz="1800" b="0" i="0" dirty="0" err="1">
                <a:solidFill>
                  <a:schemeClr val="tx2">
                    <a:lumMod val="90000"/>
                  </a:schemeClr>
                </a:solidFill>
                <a:effectLst/>
              </a:rPr>
              <a:t>rster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27535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14</a:t>
            </a:fld>
            <a:endParaRPr lang="en-GB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25FE5-41A7-93DB-AA4A-B30E12E43EE5}"/>
              </a:ext>
            </a:extLst>
          </p:cNvPr>
          <p:cNvSpPr txBox="1"/>
          <p:nvPr/>
        </p:nvSpPr>
        <p:spPr>
          <a:xfrm>
            <a:off x="3050134" y="-8878"/>
            <a:ext cx="6091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What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is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their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source</a:t>
            </a:r>
            <a:r>
              <a:rPr lang="hu-HU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AD15E-3631-78C8-1C32-97EAD3C38552}"/>
              </a:ext>
            </a:extLst>
          </p:cNvPr>
          <p:cNvSpPr txBox="1"/>
          <p:nvPr/>
        </p:nvSpPr>
        <p:spPr>
          <a:xfrm>
            <a:off x="0" y="994300"/>
            <a:ext cx="901757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  <a:latin typeface="Arial" panose="020B0604020202020204" pitchFamily="34" charset="0"/>
              </a:rPr>
              <a:t>1980’s</a:t>
            </a:r>
            <a:r>
              <a:rPr lang="hu-HU" sz="3600" b="0" i="0" u="sng" dirty="0">
                <a:effectLst/>
                <a:latin typeface="Arial" panose="020B0604020202020204" pitchFamily="34" charset="0"/>
              </a:rPr>
              <a:t>, </a:t>
            </a:r>
            <a:r>
              <a:rPr lang="en-GB" sz="3600" b="0" i="0" u="sng" dirty="0">
                <a:effectLst/>
              </a:rPr>
              <a:t>Utah</a:t>
            </a:r>
            <a:r>
              <a:rPr lang="hu-HU" sz="3600" b="0" i="0" u="sng" dirty="0">
                <a:effectLst/>
              </a:rPr>
              <a:t>, </a:t>
            </a:r>
            <a:r>
              <a:rPr lang="hu-HU" sz="3600" b="0" i="0" u="sng" dirty="0" err="1">
                <a:effectLst/>
              </a:rPr>
              <a:t>Fly’s</a:t>
            </a:r>
            <a:r>
              <a:rPr lang="hu-HU" sz="3600" b="0" i="0" u="sng" dirty="0">
                <a:effectLst/>
              </a:rPr>
              <a:t> </a:t>
            </a:r>
            <a:r>
              <a:rPr lang="hu-HU" sz="3600" b="0" i="0" u="sng" dirty="0" err="1">
                <a:effectLst/>
              </a:rPr>
              <a:t>Eye</a:t>
            </a:r>
            <a:r>
              <a:rPr lang="hu-HU" sz="3200" b="0" i="0" dirty="0">
                <a:effectLst/>
                <a:latin typeface="Arial" panose="020B0604020202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hu-HU" sz="3400" b="0" i="0" dirty="0">
                <a:effectLst/>
              </a:rPr>
              <a:t> </a:t>
            </a:r>
            <a:r>
              <a:rPr lang="en-GB" sz="3400" b="0" i="0" dirty="0">
                <a:effectLst/>
              </a:rPr>
              <a:t>UV glow of CR shower</a:t>
            </a:r>
            <a:r>
              <a:rPr lang="hu-HU" sz="3400" b="0" i="0" dirty="0">
                <a:effectLst/>
              </a:rPr>
              <a:t>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hu-HU" sz="3400" dirty="0"/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400" dirty="0"/>
              <a:t> </a:t>
            </a:r>
            <a:r>
              <a:rPr lang="hu-HU" sz="3400" dirty="0" err="1"/>
              <a:t>Goal</a:t>
            </a:r>
            <a:r>
              <a:rPr lang="hu-HU" sz="3400" dirty="0"/>
              <a:t>: </a:t>
            </a:r>
            <a:r>
              <a:rPr lang="hu-HU" sz="3400" dirty="0" err="1"/>
              <a:t>direction</a:t>
            </a:r>
            <a:r>
              <a:rPr lang="hu-HU" sz="3400" dirty="0"/>
              <a:t> of </a:t>
            </a:r>
            <a:r>
              <a:rPr lang="hu-HU" sz="3400" dirty="0" err="1"/>
              <a:t>Cosmic</a:t>
            </a:r>
            <a:r>
              <a:rPr lang="hu-HU" sz="3400" dirty="0"/>
              <a:t> </a:t>
            </a:r>
            <a:r>
              <a:rPr lang="hu-HU" sz="3400" dirty="0" err="1"/>
              <a:t>Rays</a:t>
            </a:r>
            <a:endParaRPr lang="hu-HU" sz="3400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endParaRPr lang="hu-HU" sz="3400" b="0" i="0" dirty="0">
              <a:effectLst/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3400" b="0" i="0" u="sng" dirty="0" err="1">
                <a:effectLst/>
              </a:rPr>
              <a:t>Result</a:t>
            </a:r>
            <a:r>
              <a:rPr lang="hu-HU" sz="3400" b="0" i="0" dirty="0">
                <a:effectLst/>
              </a:rPr>
              <a:t>:</a:t>
            </a:r>
            <a:endParaRPr lang="hu-HU" sz="3400" dirty="0"/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hu-HU" sz="3400" dirty="0" err="1"/>
              <a:t>Everywhere</a:t>
            </a:r>
            <a:r>
              <a:rPr lang="hu-HU" sz="3400" dirty="0"/>
              <a:t>: </a:t>
            </a:r>
            <a:r>
              <a:rPr lang="hu-HU" sz="3400" dirty="0" err="1"/>
              <a:t>stars</a:t>
            </a:r>
            <a:r>
              <a:rPr lang="hu-HU" sz="3400" dirty="0"/>
              <a:t> </a:t>
            </a:r>
            <a:r>
              <a:rPr lang="hu-HU" sz="3400" dirty="0" err="1"/>
              <a:t>create</a:t>
            </a:r>
            <a:r>
              <a:rPr lang="hu-HU" sz="3400" dirty="0"/>
              <a:t> </a:t>
            </a:r>
            <a:r>
              <a:rPr lang="en-GB" sz="3400" b="0" i="0" dirty="0">
                <a:effectLst/>
              </a:rPr>
              <a:t>complex network of magnetic field</a:t>
            </a:r>
            <a:r>
              <a:rPr lang="hu-HU" sz="3400" b="0" i="0" dirty="0">
                <a:effectLst/>
              </a:rPr>
              <a:t>s</a:t>
            </a:r>
            <a:endParaRPr lang="hu-HU" sz="3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C816F4-3140-0AB1-2E68-64736AA9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698" y="1105042"/>
            <a:ext cx="4275357" cy="2765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A07E6F-00A2-9A7F-EFBE-322532F5B191}"/>
              </a:ext>
            </a:extLst>
          </p:cNvPr>
          <p:cNvSpPr txBox="1"/>
          <p:nvPr/>
        </p:nvSpPr>
        <p:spPr>
          <a:xfrm>
            <a:off x="8256234" y="3888419"/>
            <a:ext cx="404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11.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Fly’s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Eye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experiment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27535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15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59A95-3C11-42AC-4FFA-F55531F65EBF}"/>
              </a:ext>
            </a:extLst>
          </p:cNvPr>
          <p:cNvSpPr txBox="1"/>
          <p:nvPr/>
        </p:nvSpPr>
        <p:spPr>
          <a:xfrm>
            <a:off x="-1" y="0"/>
            <a:ext cx="8673483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600" b="0" i="0" u="sng" dirty="0">
                <a:effectLst/>
                <a:latin typeface="Arial" panose="020B0604020202020204" pitchFamily="34" charset="0"/>
              </a:rPr>
              <a:t>1</a:t>
            </a:r>
            <a:r>
              <a:rPr lang="en-GB" sz="3600" b="0" i="0" u="sng" dirty="0">
                <a:effectLst/>
                <a:latin typeface="Arial" panose="020B0604020202020204" pitchFamily="34" charset="0"/>
              </a:rPr>
              <a:t>949</a:t>
            </a:r>
            <a:r>
              <a:rPr lang="hu-HU" sz="3600" b="0" i="0" u="sng" dirty="0">
                <a:effectLst/>
                <a:latin typeface="Arial" panose="020B0604020202020204" pitchFamily="34" charset="0"/>
              </a:rPr>
              <a:t>, </a:t>
            </a:r>
            <a:r>
              <a:rPr lang="en-GB" sz="3600" i="0" u="sng" dirty="0">
                <a:effectLst/>
              </a:rPr>
              <a:t>Enrico Fermi</a:t>
            </a:r>
            <a:r>
              <a:rPr lang="hu-HU" sz="3200" b="0" i="0" dirty="0">
                <a:effectLst/>
                <a:latin typeface="Arial" panose="020B0604020202020204" pitchFamily="34" charset="0"/>
              </a:rPr>
              <a:t>:</a:t>
            </a:r>
            <a:endParaRPr lang="hu-HU" sz="3200" dirty="0"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3200" dirty="0">
              <a:latin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3200" dirty="0">
                <a:latin typeface="Arial" panose="020B0604020202020204" pitchFamily="34" charset="0"/>
              </a:rPr>
              <a:t> C</a:t>
            </a:r>
            <a:r>
              <a:rPr lang="en-GB" sz="3400" b="0" i="0" dirty="0" err="1">
                <a:effectLst/>
              </a:rPr>
              <a:t>harged</a:t>
            </a:r>
            <a:r>
              <a:rPr lang="en-GB" sz="3400" b="0" i="0" dirty="0">
                <a:effectLst/>
              </a:rPr>
              <a:t> particles accelerate</a:t>
            </a:r>
            <a:r>
              <a:rPr lang="hu-HU" sz="3400" b="0" i="0" dirty="0">
                <a:effectLst/>
              </a:rPr>
              <a:t>d in </a:t>
            </a:r>
            <a:r>
              <a:rPr lang="hu-HU" sz="3400" b="0" i="0" dirty="0" err="1">
                <a:effectLst/>
              </a:rPr>
              <a:t>changing</a:t>
            </a:r>
            <a:r>
              <a:rPr lang="hu-HU" sz="3400" b="0" i="0" dirty="0">
                <a:effectLst/>
              </a:rPr>
              <a:t> B </a:t>
            </a:r>
            <a:r>
              <a:rPr lang="hu-HU" sz="3400" b="0" i="0" dirty="0" err="1">
                <a:effectLst/>
              </a:rPr>
              <a:t>field</a:t>
            </a:r>
            <a:endParaRPr lang="hu-HU" sz="3400" b="0" i="0" dirty="0">
              <a:effectLst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3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3400" dirty="0"/>
              <a:t> E</a:t>
            </a:r>
            <a:r>
              <a:rPr lang="en-GB" sz="3400" b="0" i="0" dirty="0" err="1">
                <a:effectLst/>
              </a:rPr>
              <a:t>xtremely</a:t>
            </a:r>
            <a:r>
              <a:rPr lang="en-GB" sz="3400" b="0" i="0" dirty="0">
                <a:effectLst/>
              </a:rPr>
              <a:t> high energy </a:t>
            </a:r>
            <a:r>
              <a:rPr lang="hu-HU" sz="3400" b="0" i="0" dirty="0">
                <a:effectLst/>
              </a:rPr>
              <a:t>s</a:t>
            </a:r>
            <a:r>
              <a:rPr lang="en-GB" sz="3400" b="0" i="0" dirty="0" err="1">
                <a:effectLst/>
              </a:rPr>
              <a:t>ources</a:t>
            </a:r>
            <a:br>
              <a:rPr lang="en-GB" sz="3400" dirty="0"/>
            </a:br>
            <a:r>
              <a:rPr lang="en-GB" sz="3400" b="0" i="0" dirty="0">
                <a:effectLst/>
              </a:rPr>
              <a:t>may also throw of x</a:t>
            </a:r>
            <a:r>
              <a:rPr lang="hu-HU" sz="3400" b="0" i="0" dirty="0">
                <a:effectLst/>
              </a:rPr>
              <a:t>-</a:t>
            </a:r>
            <a:r>
              <a:rPr lang="en-GB" sz="3400" b="0" i="0" dirty="0">
                <a:effectLst/>
              </a:rPr>
              <a:t>rays</a:t>
            </a:r>
            <a:endParaRPr lang="hu-HU" sz="3400" b="0" i="0" dirty="0">
              <a:effectLst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3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3400" dirty="0"/>
              <a:t> X-</a:t>
            </a:r>
            <a:r>
              <a:rPr lang="hu-HU" sz="3400" dirty="0" err="1"/>
              <a:t>rays</a:t>
            </a:r>
            <a:r>
              <a:rPr lang="hu-HU" sz="3400" dirty="0"/>
              <a:t> </a:t>
            </a:r>
            <a:r>
              <a:rPr lang="hu-HU" sz="3400" dirty="0" err="1"/>
              <a:t>are</a:t>
            </a:r>
            <a:r>
              <a:rPr lang="hu-HU" sz="3400" dirty="0"/>
              <a:t> </a:t>
            </a:r>
            <a:r>
              <a:rPr lang="hu-HU" sz="3400" dirty="0" err="1"/>
              <a:t>absorbed</a:t>
            </a:r>
            <a:r>
              <a:rPr lang="hu-HU" sz="3400" dirty="0"/>
              <a:t> </a:t>
            </a:r>
            <a:r>
              <a:rPr lang="hu-HU" sz="3400" dirty="0" err="1"/>
              <a:t>by</a:t>
            </a:r>
            <a:r>
              <a:rPr lang="hu-HU" sz="3400" dirty="0"/>
              <a:t> </a:t>
            </a:r>
            <a:r>
              <a:rPr lang="hu-HU" sz="3400" dirty="0" err="1"/>
              <a:t>the</a:t>
            </a:r>
            <a:r>
              <a:rPr lang="hu-HU" sz="3400" dirty="0"/>
              <a:t> </a:t>
            </a:r>
            <a:r>
              <a:rPr lang="hu-HU" sz="3400" b="0" i="0" dirty="0" err="1">
                <a:effectLst/>
              </a:rPr>
              <a:t>atmosphere</a:t>
            </a:r>
            <a:endParaRPr lang="hu-HU" sz="3400" b="0" i="0" dirty="0">
              <a:effectLst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3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Measurements</a:t>
            </a:r>
            <a:r>
              <a:rPr lang="hu-HU" sz="3400" b="0" i="0" dirty="0">
                <a:effectLst/>
              </a:rPr>
              <a:t> must </a:t>
            </a:r>
            <a:r>
              <a:rPr lang="hu-HU" sz="3400" b="0" i="0" dirty="0" err="1">
                <a:effectLst/>
              </a:rPr>
              <a:t>take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place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above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the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atmosphere</a:t>
            </a:r>
            <a:r>
              <a:rPr lang="hu-HU" sz="3400" b="0" i="0" dirty="0">
                <a:effectLst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3200" dirty="0">
              <a:latin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hu-HU" sz="32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77C44-52A3-6F99-4680-E2A4ED2EF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660" y="568172"/>
            <a:ext cx="3489739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8C52D-971A-E284-8955-683F04A04AB2}"/>
              </a:ext>
            </a:extLst>
          </p:cNvPr>
          <p:cNvSpPr txBox="1"/>
          <p:nvPr/>
        </p:nvSpPr>
        <p:spPr>
          <a:xfrm>
            <a:off x="8732704" y="4014472"/>
            <a:ext cx="323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12.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Enrico Fermi</a:t>
            </a:r>
          </a:p>
        </p:txBody>
      </p:sp>
    </p:spTree>
    <p:extLst>
      <p:ext uri="{BB962C8B-B14F-4D97-AF65-F5344CB8AC3E}">
        <p14:creationId xmlns:p14="http://schemas.microsoft.com/office/powerpoint/2010/main" val="8331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72177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16</a:t>
            </a:fld>
            <a:endParaRPr lang="en-GB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D0B00-7367-5433-BC68-6AD9E89D8F36}"/>
              </a:ext>
            </a:extLst>
          </p:cNvPr>
          <p:cNvSpPr txBox="1"/>
          <p:nvPr/>
        </p:nvSpPr>
        <p:spPr>
          <a:xfrm>
            <a:off x="22992" y="0"/>
            <a:ext cx="7706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0" i="0" u="sng" dirty="0">
                <a:effectLst/>
              </a:rPr>
              <a:t>The Chandra X</a:t>
            </a:r>
            <a:r>
              <a:rPr lang="hu-HU" sz="3600" b="0" i="0" u="sng" dirty="0">
                <a:effectLst/>
              </a:rPr>
              <a:t>-</a:t>
            </a:r>
            <a:r>
              <a:rPr lang="en-GB" sz="3600" b="0" i="0" u="sng" dirty="0">
                <a:effectLst/>
              </a:rPr>
              <a:t>Ray Observatory</a:t>
            </a:r>
            <a:r>
              <a:rPr lang="hu-HU" sz="3600" b="0" i="0" dirty="0">
                <a:effectLst/>
              </a:rPr>
              <a:t>:</a:t>
            </a:r>
            <a:endParaRPr lang="hu-HU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8280F3-79B1-2503-D66F-F9829654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93" b="5022"/>
          <a:stretch/>
        </p:blipFill>
        <p:spPr>
          <a:xfrm>
            <a:off x="6971785" y="646331"/>
            <a:ext cx="4906191" cy="3035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CAACF9-82FB-443F-F35C-411A12C6EDD4}"/>
              </a:ext>
            </a:extLst>
          </p:cNvPr>
          <p:cNvSpPr txBox="1"/>
          <p:nvPr/>
        </p:nvSpPr>
        <p:spPr>
          <a:xfrm>
            <a:off x="6971785" y="3300565"/>
            <a:ext cx="440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14.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Birth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stars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(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Carina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Nebula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FEBA37-8462-DC67-F234-C632435BC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85" b="7573"/>
          <a:stretch/>
        </p:blipFill>
        <p:spPr>
          <a:xfrm>
            <a:off x="150580" y="3814080"/>
            <a:ext cx="4928504" cy="2984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84482D-17C6-9BC9-8D6F-7A40192EAA04}"/>
              </a:ext>
            </a:extLst>
          </p:cNvPr>
          <p:cNvSpPr txBox="1"/>
          <p:nvPr/>
        </p:nvSpPr>
        <p:spPr>
          <a:xfrm>
            <a:off x="-1" y="6455857"/>
            <a:ext cx="46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15.figure: Cassiopeia A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Supernova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B51FCB-497D-7000-E725-72D34D6F7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51" b="7314"/>
          <a:stretch/>
        </p:blipFill>
        <p:spPr>
          <a:xfrm>
            <a:off x="150580" y="646331"/>
            <a:ext cx="6099300" cy="3089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2D6294-4067-1A69-876E-6FA39A1345B5}"/>
              </a:ext>
            </a:extLst>
          </p:cNvPr>
          <p:cNvSpPr txBox="1"/>
          <p:nvPr/>
        </p:nvSpPr>
        <p:spPr>
          <a:xfrm>
            <a:off x="0" y="3366428"/>
            <a:ext cx="46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13.figure: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Chandra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X-Ray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Observatory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DA4D7-E9DC-13B0-92BD-1B6DE7C7500E}"/>
              </a:ext>
            </a:extLst>
          </p:cNvPr>
          <p:cNvSpPr txBox="1"/>
          <p:nvPr/>
        </p:nvSpPr>
        <p:spPr>
          <a:xfrm>
            <a:off x="5229665" y="3839035"/>
            <a:ext cx="748387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u="sng" dirty="0"/>
              <a:t>Fermi </a:t>
            </a:r>
            <a:r>
              <a:rPr lang="hu-HU" sz="3400" u="sng" dirty="0" err="1"/>
              <a:t>acceleration</a:t>
            </a:r>
            <a:r>
              <a:rPr lang="hu-HU" sz="3400" dirty="0"/>
              <a:t>: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3400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Supernova</a:t>
            </a:r>
            <a:r>
              <a:rPr lang="hu-HU" sz="3400" b="0" i="0" dirty="0">
                <a:effectLst/>
              </a:rPr>
              <a:t> </a:t>
            </a:r>
            <a:r>
              <a:rPr lang="en-GB" sz="3400" b="0" i="0" dirty="0" err="1">
                <a:effectLst/>
              </a:rPr>
              <a:t>shockvawes</a:t>
            </a:r>
            <a:r>
              <a:rPr lang="en-GB" sz="3400" b="0" i="0" dirty="0">
                <a:effectLst/>
              </a:rPr>
              <a:t> can compress and </a:t>
            </a:r>
            <a:r>
              <a:rPr lang="en-GB" sz="3400" b="0" i="0" dirty="0" err="1">
                <a:effectLst/>
              </a:rPr>
              <a:t>strenghten</a:t>
            </a:r>
            <a:r>
              <a:rPr lang="en-GB" sz="3400" b="0" i="0" dirty="0">
                <a:effectLst/>
              </a:rPr>
              <a:t> B fields</a:t>
            </a:r>
            <a:endParaRPr lang="hu-HU" sz="3400" b="0" i="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particles moving back and forth</a:t>
            </a:r>
            <a:r>
              <a:rPr lang="hu-HU" sz="3400" dirty="0"/>
              <a:t>           		</a:t>
            </a:r>
            <a:r>
              <a:rPr lang="en-GB" sz="3400" b="0" i="0" dirty="0">
                <a:effectLst/>
              </a:rPr>
              <a:t>enough energy to </a:t>
            </a:r>
            <a:r>
              <a:rPr lang="en-GB" sz="3400" b="0" i="0" dirty="0" err="1">
                <a:effectLst/>
              </a:rPr>
              <a:t>escap</a:t>
            </a:r>
            <a:r>
              <a:rPr lang="hu-HU" sz="3400" b="0" i="0" dirty="0">
                <a:effectLst/>
              </a:rPr>
              <a:t>e</a:t>
            </a:r>
            <a:endParaRPr lang="hu-HU" sz="34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E6319FE-ABAB-1651-0DD0-DC176A8581C2}"/>
              </a:ext>
            </a:extLst>
          </p:cNvPr>
          <p:cNvSpPr/>
          <p:nvPr/>
        </p:nvSpPr>
        <p:spPr>
          <a:xfrm>
            <a:off x="6249880" y="6144887"/>
            <a:ext cx="828868" cy="358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02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35073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17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9CAFE-1EF1-CA51-59E2-3D301CB94B3E}"/>
              </a:ext>
            </a:extLst>
          </p:cNvPr>
          <p:cNvSpPr txBox="1"/>
          <p:nvPr/>
        </p:nvSpPr>
        <p:spPr>
          <a:xfrm>
            <a:off x="3478937" y="0"/>
            <a:ext cx="5234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Proving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theory</a:t>
            </a:r>
            <a:endParaRPr lang="hu-H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EA31D4-1847-58AD-67B3-1EC8A346592A}"/>
              </a:ext>
            </a:extLst>
          </p:cNvPr>
          <p:cNvSpPr txBox="1"/>
          <p:nvPr/>
        </p:nvSpPr>
        <p:spPr>
          <a:xfrm>
            <a:off x="0" y="830997"/>
            <a:ext cx="1158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u="sng" dirty="0"/>
              <a:t>Fermi Gamma-</a:t>
            </a:r>
            <a:r>
              <a:rPr lang="hu-HU" sz="3600" u="sng" dirty="0" err="1"/>
              <a:t>ray</a:t>
            </a:r>
            <a:r>
              <a:rPr lang="hu-HU" sz="3600" u="sng" dirty="0"/>
              <a:t> </a:t>
            </a:r>
            <a:r>
              <a:rPr lang="hu-HU" sz="3600" u="sng" dirty="0" err="1"/>
              <a:t>Space</a:t>
            </a:r>
            <a:r>
              <a:rPr lang="hu-HU" sz="3600" u="sng" dirty="0"/>
              <a:t> </a:t>
            </a:r>
            <a:r>
              <a:rPr lang="hu-HU" sz="3600" u="sng" dirty="0" err="1"/>
              <a:t>Telescope</a:t>
            </a:r>
            <a:r>
              <a:rPr lang="hu-HU" sz="3600" dirty="0"/>
              <a:t>:</a:t>
            </a:r>
          </a:p>
          <a:p>
            <a:endParaRPr lang="hu-HU" sz="3600" dirty="0"/>
          </a:p>
          <a:p>
            <a:endParaRPr lang="hu-HU" sz="3600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A68E9-4478-8326-7E62-8FF309864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3" y="1519215"/>
            <a:ext cx="5344357" cy="3006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0D853-3328-B7EF-C9A4-6D899A23FDD0}"/>
              </a:ext>
            </a:extLst>
          </p:cNvPr>
          <p:cNvSpPr txBox="1"/>
          <p:nvPr/>
        </p:nvSpPr>
        <p:spPr>
          <a:xfrm>
            <a:off x="133162" y="4525416"/>
            <a:ext cx="5344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16.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Fermi Gamma-Ray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Space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Telescope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124D4D-C417-3320-4FF7-BD8FFE4C1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7" t="9607" r="3863" b="11571"/>
          <a:stretch/>
        </p:blipFill>
        <p:spPr>
          <a:xfrm>
            <a:off x="6946999" y="1519215"/>
            <a:ext cx="4635401" cy="3006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A9545A-2076-1861-E693-6758B01807A7}"/>
              </a:ext>
            </a:extLst>
          </p:cNvPr>
          <p:cNvSpPr txBox="1"/>
          <p:nvPr/>
        </p:nvSpPr>
        <p:spPr>
          <a:xfrm>
            <a:off x="6946998" y="4525416"/>
            <a:ext cx="400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17.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FGRST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Detectors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1945B-E18F-333F-E9E4-F756F0004958}"/>
              </a:ext>
            </a:extLst>
          </p:cNvPr>
          <p:cNvSpPr txBox="1"/>
          <p:nvPr/>
        </p:nvSpPr>
        <p:spPr>
          <a:xfrm>
            <a:off x="133162" y="5024761"/>
            <a:ext cx="70577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Distinguish</a:t>
            </a:r>
            <a:r>
              <a:rPr lang="en-GB" sz="3400" b="0" i="0" dirty="0">
                <a:effectLst/>
              </a:rPr>
              <a:t> between gamma-</a:t>
            </a:r>
            <a:r>
              <a:rPr lang="hu-HU" sz="3400" b="0" i="0" dirty="0" err="1">
                <a:effectLst/>
              </a:rPr>
              <a:t>rays</a:t>
            </a:r>
            <a:br>
              <a:rPr lang="en-GB" sz="3400" dirty="0"/>
            </a:br>
            <a:r>
              <a:rPr lang="hu-HU" sz="3400" b="0" i="0" dirty="0" err="1">
                <a:effectLst/>
              </a:rPr>
              <a:t>from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different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sources</a:t>
            </a:r>
            <a:endParaRPr lang="hu-HU" sz="3400" b="0" i="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supernova remnants w44, ic44</a:t>
            </a:r>
            <a:endParaRPr lang="hu-HU" sz="3400" b="0" i="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sz="3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3DC7BF-48EF-FFEB-7141-AEA1822DF5DC}"/>
              </a:ext>
            </a:extLst>
          </p:cNvPr>
          <p:cNvSpPr txBox="1"/>
          <p:nvPr/>
        </p:nvSpPr>
        <p:spPr>
          <a:xfrm>
            <a:off x="7190913" y="5021183"/>
            <a:ext cx="50010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2013: </a:t>
            </a:r>
            <a:r>
              <a:rPr lang="hu-HU" sz="34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2 </a:t>
            </a:r>
            <a:r>
              <a:rPr lang="en-GB" sz="34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high </a:t>
            </a:r>
            <a:r>
              <a:rPr lang="en-GB" sz="3400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energ</a:t>
            </a:r>
            <a:r>
              <a:rPr lang="hu-HU" sz="34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y</a:t>
            </a:r>
            <a:r>
              <a:rPr lang="en-GB" sz="34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 protons colliding to</a:t>
            </a:r>
            <a:br>
              <a:rPr lang="en-GB" sz="34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GB" sz="34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produce gamma-rays</a:t>
            </a:r>
            <a:endParaRPr lang="hu-HU" sz="3400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sz="3400" dirty="0"/>
          </a:p>
        </p:txBody>
      </p:sp>
    </p:spTree>
    <p:extLst>
      <p:ext uri="{BB962C8B-B14F-4D97-AF65-F5344CB8AC3E}">
        <p14:creationId xmlns:p14="http://schemas.microsoft.com/office/powerpoint/2010/main" val="26402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70158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18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1B6FFD-8FCF-3738-E047-89DF9C0DF09B}"/>
              </a:ext>
            </a:extLst>
          </p:cNvPr>
          <p:cNvSpPr txBox="1"/>
          <p:nvPr/>
        </p:nvSpPr>
        <p:spPr>
          <a:xfrm>
            <a:off x="4679586" y="-35511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Summary</a:t>
            </a:r>
            <a:endParaRPr lang="hu-H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7852CD-AC23-8DB3-EAB3-BDA346A16EF8}"/>
              </a:ext>
            </a:extLst>
          </p:cNvPr>
          <p:cNvSpPr txBox="1"/>
          <p:nvPr/>
        </p:nvSpPr>
        <p:spPr>
          <a:xfrm>
            <a:off x="106531" y="1003177"/>
            <a:ext cx="94991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/>
              <a:t>Extra-</a:t>
            </a:r>
            <a:r>
              <a:rPr lang="hu-HU" sz="3400" dirty="0" err="1"/>
              <a:t>terrestrial</a:t>
            </a:r>
            <a:r>
              <a:rPr lang="hu-HU" sz="3400" dirty="0"/>
              <a:t> </a:t>
            </a:r>
            <a:r>
              <a:rPr lang="hu-HU" sz="3400" dirty="0" err="1"/>
              <a:t>ionisation</a:t>
            </a:r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Protons</a:t>
            </a:r>
            <a:r>
              <a:rPr lang="hu-HU" sz="3400" dirty="0"/>
              <a:t>, </a:t>
            </a:r>
            <a:r>
              <a:rPr lang="hu-HU" sz="3400" dirty="0" err="1"/>
              <a:t>nuclei</a:t>
            </a:r>
            <a:r>
              <a:rPr lang="hu-HU" sz="3400" dirty="0"/>
              <a:t> of </a:t>
            </a:r>
            <a:r>
              <a:rPr lang="hu-HU" sz="3400" dirty="0" err="1"/>
              <a:t>heavy</a:t>
            </a:r>
            <a:r>
              <a:rPr lang="hu-HU" sz="3400" dirty="0"/>
              <a:t> </a:t>
            </a:r>
            <a:r>
              <a:rPr lang="hu-HU" sz="3400" dirty="0" err="1"/>
              <a:t>ions</a:t>
            </a:r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Supernova</a:t>
            </a:r>
            <a:r>
              <a:rPr lang="hu-HU" sz="3400" dirty="0"/>
              <a:t> </a:t>
            </a:r>
            <a:r>
              <a:rPr lang="hu-HU" sz="3400" dirty="0" err="1"/>
              <a:t>shockwaves</a:t>
            </a:r>
            <a:r>
              <a:rPr lang="hu-HU" sz="3400" dirty="0"/>
              <a:t> + </a:t>
            </a:r>
            <a:r>
              <a:rPr lang="hu-HU" sz="3400" dirty="0" err="1"/>
              <a:t>Fremi</a:t>
            </a:r>
            <a:r>
              <a:rPr lang="hu-HU" sz="3400" dirty="0"/>
              <a:t> </a:t>
            </a:r>
            <a:r>
              <a:rPr lang="hu-HU" sz="3400" dirty="0" err="1"/>
              <a:t>acceleration</a:t>
            </a:r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/>
              <a:t>Fermi Gamma-</a:t>
            </a:r>
            <a:r>
              <a:rPr lang="hu-HU" sz="3400" dirty="0" err="1"/>
              <a:t>ray</a:t>
            </a:r>
            <a:r>
              <a:rPr lang="hu-HU" sz="3400" dirty="0"/>
              <a:t> </a:t>
            </a:r>
            <a:r>
              <a:rPr lang="hu-HU" sz="3400" dirty="0" err="1"/>
              <a:t>Space</a:t>
            </a:r>
            <a:r>
              <a:rPr lang="hu-HU" sz="3400" dirty="0"/>
              <a:t> </a:t>
            </a:r>
            <a:r>
              <a:rPr lang="hu-HU" sz="3400" dirty="0" err="1"/>
              <a:t>Telescope</a:t>
            </a:r>
            <a:endParaRPr lang="hu-HU" sz="3400" dirty="0"/>
          </a:p>
          <a:p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Other</a:t>
            </a:r>
            <a:r>
              <a:rPr lang="hu-HU" sz="3400" dirty="0"/>
              <a:t> </a:t>
            </a:r>
            <a:r>
              <a:rPr lang="hu-HU" sz="3400" dirty="0" err="1"/>
              <a:t>possible</a:t>
            </a:r>
            <a:r>
              <a:rPr lang="hu-HU" sz="3400" dirty="0"/>
              <a:t> </a:t>
            </a:r>
            <a:r>
              <a:rPr lang="hu-HU" sz="3400" dirty="0" err="1"/>
              <a:t>sources</a:t>
            </a:r>
            <a:r>
              <a:rPr lang="hu-HU" sz="3400" dirty="0"/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sz="3400" dirty="0"/>
          </a:p>
          <a:p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sz="3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7E44F-EA2D-09F7-3AEC-AF3667767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98"/>
          <a:stretch/>
        </p:blipFill>
        <p:spPr>
          <a:xfrm>
            <a:off x="6196613" y="3820544"/>
            <a:ext cx="5803861" cy="2608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556A06-766B-253F-78FF-5D2C2D075183}"/>
              </a:ext>
            </a:extLst>
          </p:cNvPr>
          <p:cNvSpPr txBox="1"/>
          <p:nvPr/>
        </p:nvSpPr>
        <p:spPr>
          <a:xfrm>
            <a:off x="7717654" y="6429426"/>
            <a:ext cx="327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18.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M87 Black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Hole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1FC2E-D77B-9EE7-EB5B-439F6BB93854}"/>
              </a:ext>
            </a:extLst>
          </p:cNvPr>
          <p:cNvSpPr txBox="1"/>
          <p:nvPr/>
        </p:nvSpPr>
        <p:spPr>
          <a:xfrm>
            <a:off x="493367" y="4142498"/>
            <a:ext cx="580386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M</a:t>
            </a:r>
            <a:r>
              <a:rPr lang="hu-HU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en-GB" sz="3400" b="0" i="0" dirty="0">
                <a:effectLst/>
              </a:rPr>
              <a:t> </a:t>
            </a:r>
            <a:endParaRPr lang="hu-HU" sz="3400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giant galaxy </a:t>
            </a:r>
            <a:endParaRPr lang="hu-HU" sz="3400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16 million lightyears away</a:t>
            </a:r>
            <a:endParaRPr lang="hu-HU" sz="3400" b="0" i="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/>
              <a:t>Black </a:t>
            </a:r>
            <a:r>
              <a:rPr lang="hu-HU" sz="3400" dirty="0" err="1"/>
              <a:t>Hole</a:t>
            </a:r>
            <a:r>
              <a:rPr lang="hu-HU" sz="3400" dirty="0"/>
              <a:t>: </a:t>
            </a:r>
            <a:r>
              <a:rPr lang="en-GB" sz="3600" b="0" i="0" dirty="0">
                <a:effectLst/>
                <a:latin typeface="Arial" panose="020B0604020202020204" pitchFamily="34" charset="0"/>
              </a:rPr>
              <a:t>6 </a:t>
            </a:r>
            <a:r>
              <a:rPr lang="en-GB" sz="3400" b="0" i="0" dirty="0">
                <a:effectLst/>
              </a:rPr>
              <a:t>billion Sun</a:t>
            </a:r>
            <a:r>
              <a:rPr lang="hu-HU" sz="3400" dirty="0"/>
              <a:t>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400" dirty="0" err="1"/>
              <a:t>Gas</a:t>
            </a:r>
            <a:r>
              <a:rPr lang="hu-HU" sz="3400" dirty="0"/>
              <a:t> 	</a:t>
            </a:r>
            <a:r>
              <a:rPr lang="en-GB" sz="3400" b="0" i="0" dirty="0">
                <a:effectLst/>
              </a:rPr>
              <a:t>rapid spin</a:t>
            </a:r>
            <a:r>
              <a:rPr lang="hu-HU" sz="3400" b="0" i="0" dirty="0">
                <a:effectLst/>
              </a:rPr>
              <a:t>	  </a:t>
            </a:r>
            <a:r>
              <a:rPr lang="hu-HU" sz="3400" b="0" i="0" dirty="0" err="1">
                <a:effectLst/>
              </a:rPr>
              <a:t>jet</a:t>
            </a:r>
            <a:r>
              <a:rPr lang="hu-HU" sz="3400" dirty="0"/>
              <a:t>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2C52CF2-DFEB-6D7F-519C-076C8BD66702}"/>
              </a:ext>
            </a:extLst>
          </p:cNvPr>
          <p:cNvSpPr/>
          <p:nvPr/>
        </p:nvSpPr>
        <p:spPr>
          <a:xfrm>
            <a:off x="1787370" y="6485408"/>
            <a:ext cx="503069" cy="242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CD986F2-7100-4A8A-1716-4236730603BD}"/>
              </a:ext>
            </a:extLst>
          </p:cNvPr>
          <p:cNvSpPr/>
          <p:nvPr/>
        </p:nvSpPr>
        <p:spPr>
          <a:xfrm>
            <a:off x="4571856" y="6485408"/>
            <a:ext cx="503069" cy="242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45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54167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19</a:t>
            </a:fld>
            <a:endParaRPr lang="en-GB" sz="2000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A4EF2-A04A-ED91-89D0-1DFD8D389CB1}"/>
              </a:ext>
            </a:extLst>
          </p:cNvPr>
          <p:cNvSpPr/>
          <p:nvPr/>
        </p:nvSpPr>
        <p:spPr>
          <a:xfrm>
            <a:off x="2167631" y="2452456"/>
            <a:ext cx="7856738" cy="195308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1F0402-2A30-08A1-0225-95A98013173F}"/>
              </a:ext>
            </a:extLst>
          </p:cNvPr>
          <p:cNvSpPr txBox="1">
            <a:spLocks/>
          </p:cNvSpPr>
          <p:nvPr/>
        </p:nvSpPr>
        <p:spPr>
          <a:xfrm>
            <a:off x="1981200" y="3047938"/>
            <a:ext cx="8229600" cy="76212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9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Positron</a:t>
            </a:r>
            <a:endParaRPr lang="en-US" sz="9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134" y="111968"/>
            <a:ext cx="8229600" cy="762124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u="sng" dirty="0"/>
              <a:t>Lecture</a:t>
            </a:r>
            <a:r>
              <a:rPr lang="hu-HU" u="sng" dirty="0"/>
              <a:t> </a:t>
            </a:r>
            <a:r>
              <a:rPr lang="en-US" u="sng" dirty="0"/>
              <a:t>Plan</a:t>
            </a:r>
            <a:r>
              <a:rPr lang="hu-HU" dirty="0"/>
              <a:t>: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0134" y="1018292"/>
            <a:ext cx="9016543" cy="2993871"/>
          </a:xfrm>
        </p:spPr>
        <p:txBody>
          <a:bodyPr rtlCol="0">
            <a:normAutofit lnSpcReduction="10000"/>
          </a:bodyPr>
          <a:lstStyle/>
          <a:p>
            <a:pPr marL="571500" indent="-571500" rtl="0">
              <a:buFont typeface="Wingdings" panose="05000000000000000000" pitchFamily="2" charset="2"/>
              <a:buChar char="Ø"/>
            </a:pPr>
            <a:r>
              <a:rPr lang="hu-HU" sz="3600" dirty="0"/>
              <a:t> </a:t>
            </a:r>
            <a:r>
              <a:rPr lang="en-US" sz="3600" dirty="0">
                <a:solidFill>
                  <a:schemeClr val="accent1"/>
                </a:solidFill>
              </a:rPr>
              <a:t>Cosmic Rays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hu-HU" sz="2800" dirty="0">
                <a:solidFill>
                  <a:schemeClr val="accent1"/>
                </a:solidFill>
              </a:rPr>
              <a:t>S</a:t>
            </a:r>
            <a:r>
              <a:rPr lang="en-GB" sz="2800" b="0" i="0" dirty="0" err="1">
                <a:solidFill>
                  <a:schemeClr val="accent1"/>
                </a:solidFill>
                <a:effectLst/>
              </a:rPr>
              <a:t>pontaneous</a:t>
            </a:r>
            <a:r>
              <a:rPr lang="hu-HU" sz="2800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discharge</a:t>
            </a:r>
            <a:r>
              <a:rPr lang="hu-HU" sz="2800" dirty="0">
                <a:solidFill>
                  <a:schemeClr val="accent1"/>
                </a:solidFill>
              </a:rPr>
              <a:t> of </a:t>
            </a:r>
            <a:r>
              <a:rPr lang="en-US" sz="2800" dirty="0">
                <a:solidFill>
                  <a:schemeClr val="accent1"/>
                </a:solidFill>
              </a:rPr>
              <a:t>electroscopes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Experiments (terrestrial, extra</a:t>
            </a:r>
            <a:r>
              <a:rPr lang="hu-HU" sz="2800" dirty="0">
                <a:solidFill>
                  <a:schemeClr val="accent1"/>
                </a:solidFill>
              </a:rPr>
              <a:t>-</a:t>
            </a:r>
            <a:r>
              <a:rPr lang="en-US" sz="2800" dirty="0">
                <a:solidFill>
                  <a:schemeClr val="accent1"/>
                </a:solidFill>
              </a:rPr>
              <a:t>terrestrial)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What are Cosmic Rays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</a:rPr>
              <a:t>What is their source 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hu-HU" sz="2800" dirty="0">
                <a:solidFill>
                  <a:schemeClr val="accent1"/>
                </a:solidFill>
              </a:rPr>
              <a:t>  </a:t>
            </a:r>
            <a:r>
              <a:rPr lang="en-US" sz="2800" dirty="0">
                <a:solidFill>
                  <a:schemeClr val="accent1"/>
                </a:solidFill>
              </a:rPr>
              <a:t>Proving the theory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2C62E65-7933-B067-5502-726D69D66059}"/>
              </a:ext>
            </a:extLst>
          </p:cNvPr>
          <p:cNvSpPr txBox="1">
            <a:spLocks/>
          </p:cNvSpPr>
          <p:nvPr/>
        </p:nvSpPr>
        <p:spPr>
          <a:xfrm>
            <a:off x="90134" y="3923223"/>
            <a:ext cx="9016543" cy="2425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hu-HU" sz="3600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</a:rPr>
              <a:t>Discovery of the Positron</a:t>
            </a: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en-GB" sz="2800" b="0" i="0" dirty="0">
                <a:solidFill>
                  <a:schemeClr val="accent1"/>
                </a:solidFill>
                <a:effectLst/>
              </a:rPr>
              <a:t>Cloud chambers</a:t>
            </a:r>
            <a:endParaRPr lang="hu-HU" sz="2800" b="0" i="0" dirty="0">
              <a:solidFill>
                <a:schemeClr val="accent1"/>
              </a:solidFill>
              <a:effectLst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en-GB" sz="2800" b="0" i="0" dirty="0">
                <a:solidFill>
                  <a:schemeClr val="accent1"/>
                </a:solidFill>
                <a:effectLst/>
              </a:rPr>
              <a:t>Anderson’s experimental setup</a:t>
            </a:r>
            <a:endParaRPr lang="hu-HU" sz="2800" b="0" i="0" dirty="0">
              <a:solidFill>
                <a:schemeClr val="accent1"/>
              </a:solidFill>
              <a:effectLst/>
            </a:endParaRPr>
          </a:p>
          <a:p>
            <a:pPr marL="1943100" lvl="3" indent="-571500">
              <a:buFont typeface="Wingdings" panose="05000000000000000000" pitchFamily="2" charset="2"/>
              <a:buChar char="Ø"/>
            </a:pPr>
            <a:r>
              <a:rPr lang="en-GB" sz="2800" b="0" i="0" dirty="0">
                <a:solidFill>
                  <a:schemeClr val="accent1"/>
                </a:solidFill>
                <a:effectLst/>
              </a:rPr>
              <a:t>Discovery of the positron</a:t>
            </a:r>
            <a:endParaRPr lang="hu-HU" sz="2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9EB24E-E276-304F-A353-80DFCA8A97FF}"/>
              </a:ext>
            </a:extLst>
          </p:cNvPr>
          <p:cNvSpPr txBox="1">
            <a:spLocks/>
          </p:cNvSpPr>
          <p:nvPr/>
        </p:nvSpPr>
        <p:spPr>
          <a:xfrm>
            <a:off x="90134" y="6237214"/>
            <a:ext cx="9016543" cy="508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 </a:t>
            </a:r>
            <a:r>
              <a:rPr lang="en-US" sz="3600" dirty="0">
                <a:solidFill>
                  <a:schemeClr val="accent1"/>
                </a:solidFill>
              </a:rPr>
              <a:t>Use today (in a few sentences)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8B3A49-0F16-711E-51C3-4F75DE9D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95537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</a:t>
            </a:fld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39997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63045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20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B7DEE3-80A4-0760-66C6-4DA19C606E93}"/>
              </a:ext>
            </a:extLst>
          </p:cNvPr>
          <p:cNvSpPr txBox="1"/>
          <p:nvPr/>
        </p:nvSpPr>
        <p:spPr>
          <a:xfrm>
            <a:off x="840419" y="0"/>
            <a:ext cx="1051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Cloud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Chambers</a:t>
            </a:r>
            <a:endParaRPr lang="hu-HU" sz="4800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B4A6A6-663C-07ED-B8BB-A6B1748A5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" t="1035" r="52926" b="52752"/>
          <a:stretch/>
        </p:blipFill>
        <p:spPr>
          <a:xfrm>
            <a:off x="186430" y="1714950"/>
            <a:ext cx="5909569" cy="4469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8640B-8CDF-5DFC-0325-79C21B0A46F3}"/>
              </a:ext>
            </a:extLst>
          </p:cNvPr>
          <p:cNvSpPr txBox="1"/>
          <p:nvPr/>
        </p:nvSpPr>
        <p:spPr>
          <a:xfrm>
            <a:off x="1210320" y="6302238"/>
            <a:ext cx="386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19.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: - and -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ray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 of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radium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B047EB-49EF-F427-5D91-6BDF5CFF3439}"/>
              </a:ext>
            </a:extLst>
          </p:cNvPr>
          <p:cNvSpPr txBox="1"/>
          <p:nvPr/>
        </p:nvSpPr>
        <p:spPr>
          <a:xfrm>
            <a:off x="0" y="830997"/>
            <a:ext cx="789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0" i="0" u="sng" dirty="0">
                <a:effectLst/>
                <a:latin typeface="Arial" panose="020B0604020202020204" pitchFamily="34" charset="0"/>
              </a:rPr>
              <a:t>1911</a:t>
            </a:r>
            <a:r>
              <a:rPr lang="hu-HU" sz="3600" b="0" i="0" u="sng" dirty="0">
                <a:effectLst/>
                <a:latin typeface="Arial" panose="020B0604020202020204" pitchFamily="34" charset="0"/>
              </a:rPr>
              <a:t>, </a:t>
            </a:r>
            <a:r>
              <a:rPr lang="en-GB" sz="3600" b="0" i="0" u="sng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Charles Thomson Rees Wilson</a:t>
            </a:r>
            <a:r>
              <a:rPr lang="hu-HU" sz="3600" b="0" i="0" u="sng" dirty="0">
                <a:effectLst/>
              </a:rPr>
              <a:t>:</a:t>
            </a:r>
            <a:r>
              <a:rPr lang="en-GB" sz="3600" b="0" i="0" dirty="0">
                <a:effectLst/>
              </a:rPr>
              <a:t> </a:t>
            </a:r>
            <a:endParaRPr lang="hu-HU" sz="3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A39685-2FC1-268B-BC98-7598B1A7F3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34" t="2050" r="5145" b="9318"/>
          <a:stretch/>
        </p:blipFill>
        <p:spPr>
          <a:xfrm>
            <a:off x="6427573" y="1714950"/>
            <a:ext cx="5577997" cy="4469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718257-F877-8292-2459-D5E5971D8291}"/>
              </a:ext>
            </a:extLst>
          </p:cNvPr>
          <p:cNvSpPr txBox="1"/>
          <p:nvPr/>
        </p:nvSpPr>
        <p:spPr>
          <a:xfrm>
            <a:off x="7662907" y="6302238"/>
            <a:ext cx="386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20.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: -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tracks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 of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  <a:sym typeface="Symbol" panose="05050102010706020507" pitchFamily="18" charset="2"/>
              </a:rPr>
              <a:t>radium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1580" y="6563134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21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5424F-DEC0-6E86-23D3-97C0D1E6A40A}"/>
              </a:ext>
            </a:extLst>
          </p:cNvPr>
          <p:cNvSpPr txBox="1"/>
          <p:nvPr/>
        </p:nvSpPr>
        <p:spPr>
          <a:xfrm>
            <a:off x="840419" y="0"/>
            <a:ext cx="1051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Anderson’s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experimental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setup</a:t>
            </a:r>
            <a:endParaRPr lang="hu-HU" sz="4800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417CE-3384-F6BB-0077-051C9EBCF8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5" t="16761" r="16845" b="12689"/>
          <a:stretch/>
        </p:blipFill>
        <p:spPr>
          <a:xfrm>
            <a:off x="213062" y="2228523"/>
            <a:ext cx="6963877" cy="4156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C6189A-6444-0A0B-72C3-41C9C478BF9C}"/>
              </a:ext>
            </a:extLst>
          </p:cNvPr>
          <p:cNvSpPr/>
          <p:nvPr/>
        </p:nvSpPr>
        <p:spPr>
          <a:xfrm>
            <a:off x="5841506" y="2228523"/>
            <a:ext cx="1003177" cy="437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74739-3C14-8B75-D7D5-29C49576511D}"/>
              </a:ext>
            </a:extLst>
          </p:cNvPr>
          <p:cNvSpPr txBox="1"/>
          <p:nvPr/>
        </p:nvSpPr>
        <p:spPr>
          <a:xfrm>
            <a:off x="106530" y="1002134"/>
            <a:ext cx="116830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1930’s, </a:t>
            </a:r>
            <a:r>
              <a:rPr lang="hu-HU" sz="3400" dirty="0">
                <a:cs typeface="Arial" panose="020B0604020202020204" pitchFamily="34" charset="0"/>
              </a:rPr>
              <a:t>CALTECH, Carl D. Anderson &amp; Robert Millikan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dirty="0"/>
              <a:t>measuring the energy of cosmic ray particles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01CC5-14A3-EB3D-7C04-8F240D02E149}"/>
              </a:ext>
            </a:extLst>
          </p:cNvPr>
          <p:cNvSpPr txBox="1"/>
          <p:nvPr/>
        </p:nvSpPr>
        <p:spPr>
          <a:xfrm>
            <a:off x="1811043" y="6385492"/>
            <a:ext cx="663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21.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Wilson’s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original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design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7EFAA-CEA0-8ED8-AD65-8A66D3C29075}"/>
              </a:ext>
            </a:extLst>
          </p:cNvPr>
          <p:cNvSpPr txBox="1"/>
          <p:nvPr/>
        </p:nvSpPr>
        <p:spPr>
          <a:xfrm>
            <a:off x="7297445" y="2312044"/>
            <a:ext cx="489455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hu-HU" sz="3400" dirty="0"/>
              <a:t>+ 6mm lead </a:t>
            </a:r>
            <a:r>
              <a:rPr lang="hu-HU" sz="3400" dirty="0" err="1"/>
              <a:t>plate</a:t>
            </a:r>
            <a:endParaRPr lang="hu-HU" sz="3400" dirty="0"/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GB" sz="3400" dirty="0"/>
              <a:t>Lorentz force law: F=q(</a:t>
            </a:r>
            <a:r>
              <a:rPr lang="en-GB" sz="3400" dirty="0" err="1"/>
              <a:t>E+v×B</a:t>
            </a:r>
            <a:r>
              <a:rPr lang="en-GB" sz="3400" dirty="0"/>
              <a:t>)</a:t>
            </a:r>
            <a:endParaRPr lang="hu-HU" sz="3400" dirty="0"/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hu-HU" sz="3400" dirty="0"/>
          </a:p>
          <a:p>
            <a:endParaRPr lang="hu-HU" sz="3400" dirty="0"/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GB" sz="3400" dirty="0"/>
              <a:t>oppositely charged particles</a:t>
            </a:r>
            <a:r>
              <a:rPr lang="hu-HU" sz="3400" dirty="0"/>
              <a:t>, </a:t>
            </a:r>
            <a:r>
              <a:rPr lang="hu-HU" sz="3400" dirty="0" err="1"/>
              <a:t>different</a:t>
            </a:r>
            <a:r>
              <a:rPr lang="hu-HU" sz="3400" dirty="0"/>
              <a:t> </a:t>
            </a:r>
            <a:r>
              <a:rPr lang="hu-HU" sz="3400" dirty="0" err="1"/>
              <a:t>paths</a:t>
            </a:r>
            <a:endParaRPr lang="hu-HU" sz="34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1AD3638-1D4D-522E-1AD7-7B9A1C4E135C}"/>
              </a:ext>
            </a:extLst>
          </p:cNvPr>
          <p:cNvSpPr/>
          <p:nvPr/>
        </p:nvSpPr>
        <p:spPr>
          <a:xfrm>
            <a:off x="8904304" y="4023560"/>
            <a:ext cx="763479" cy="923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7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12881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22</a:t>
            </a:fld>
            <a:endParaRPr lang="en-GB" sz="20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7A2EF-571F-955F-9F50-65405A31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9" y="143521"/>
            <a:ext cx="6918776" cy="5147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EC29E5-CB46-3122-23B0-2131A5C9F5D5}"/>
              </a:ext>
            </a:extLst>
          </p:cNvPr>
          <p:cNvSpPr txBox="1"/>
          <p:nvPr/>
        </p:nvSpPr>
        <p:spPr>
          <a:xfrm>
            <a:off x="1669000" y="5291090"/>
            <a:ext cx="663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22.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Anderson’s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experiment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F2E29-15BF-ED10-B271-16ADD2EE2E2F}"/>
              </a:ext>
            </a:extLst>
          </p:cNvPr>
          <p:cNvSpPr txBox="1"/>
          <p:nvPr/>
        </p:nvSpPr>
        <p:spPr>
          <a:xfrm>
            <a:off x="7244179" y="230819"/>
            <a:ext cx="47229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Chamber</a:t>
            </a:r>
            <a:r>
              <a:rPr lang="hu-HU" sz="3400" dirty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hu-HU" sz="3400" dirty="0">
                <a:cs typeface="Arial" panose="020B0604020202020204" pitchFamily="34" charset="0"/>
              </a:rPr>
              <a:t>d</a:t>
            </a: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 = 17</a:t>
            </a:r>
            <a:r>
              <a:rPr lang="hu-HU" sz="3400" dirty="0">
                <a:cs typeface="Arial" panose="020B0604020202020204" pitchFamily="34" charset="0"/>
              </a:rPr>
              <a:t> cm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400" dirty="0"/>
              <a:t>between two coils</a:t>
            </a:r>
            <a:r>
              <a:rPr lang="hu-HU" sz="3400" dirty="0">
                <a:cs typeface="Arial" panose="020B0604020202020204" pitchFamily="34" charset="0"/>
              </a:rPr>
              <a:t> 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8296F-9070-4606-B77F-033DCE37FED8}"/>
              </a:ext>
            </a:extLst>
          </p:cNvPr>
          <p:cNvSpPr txBox="1"/>
          <p:nvPr/>
        </p:nvSpPr>
        <p:spPr>
          <a:xfrm>
            <a:off x="7244178" y="1913193"/>
            <a:ext cx="519343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Coils</a:t>
            </a:r>
            <a:r>
              <a:rPr lang="hu-HU" sz="3400" dirty="0"/>
              <a:t>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hu-HU" sz="3400" dirty="0">
                <a:cs typeface="Arial" panose="020B0604020202020204" pitchFamily="34" charset="0"/>
              </a:rPr>
              <a:t>d</a:t>
            </a: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hu-HU" sz="3400" dirty="0">
                <a:cs typeface="Arial" panose="020B0604020202020204" pitchFamily="34" charset="0"/>
              </a:rPr>
              <a:t>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600" dirty="0"/>
              <a:t>copper tubes</a:t>
            </a:r>
            <a:endParaRPr lang="hu-HU" sz="3600" dirty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hu-HU" sz="3400" dirty="0" err="1">
                <a:cs typeface="Arial" panose="020B0604020202020204" pitchFamily="34" charset="0"/>
              </a:rPr>
              <a:t>Cooling</a:t>
            </a:r>
            <a:r>
              <a:rPr lang="hu-HU" sz="3400" dirty="0">
                <a:cs typeface="Arial" panose="020B0604020202020204" pitchFamily="34" charset="0"/>
              </a:rPr>
              <a:t> </a:t>
            </a:r>
            <a:r>
              <a:rPr lang="hu-HU" sz="3400" dirty="0" err="1">
                <a:cs typeface="Arial" panose="020B0604020202020204" pitchFamily="34" charset="0"/>
              </a:rPr>
              <a:t>water</a:t>
            </a:r>
            <a:endParaRPr lang="hu-HU" sz="3400" dirty="0">
              <a:cs typeface="Arial" panose="020B06040202020202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hu-HU" sz="3400" dirty="0" err="1">
                <a:cs typeface="Arial" panose="020B0604020202020204" pitchFamily="34" charset="0"/>
              </a:rPr>
              <a:t>Electric</a:t>
            </a:r>
            <a:r>
              <a:rPr lang="hu-HU" sz="3400" dirty="0">
                <a:cs typeface="Arial" panose="020B0604020202020204" pitchFamily="34" charset="0"/>
              </a:rPr>
              <a:t> </a:t>
            </a:r>
            <a:r>
              <a:rPr lang="hu-HU" sz="3400" dirty="0" err="1">
                <a:cs typeface="Arial" panose="020B0604020202020204" pitchFamily="34" charset="0"/>
              </a:rPr>
              <a:t>current</a:t>
            </a:r>
            <a:endParaRPr lang="hu-HU" sz="34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CA39A-B776-7A0F-EA26-4A9D0DF70857}"/>
              </a:ext>
            </a:extLst>
          </p:cNvPr>
          <p:cNvSpPr txBox="1"/>
          <p:nvPr/>
        </p:nvSpPr>
        <p:spPr>
          <a:xfrm>
            <a:off x="7244178" y="4672786"/>
            <a:ext cx="36043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cs typeface="Arial" panose="020B0604020202020204" pitchFamily="34" charset="0"/>
              </a:rPr>
              <a:t>m &gt; 2 </a:t>
            </a:r>
            <a:r>
              <a:rPr lang="hu-HU" sz="3400" dirty="0" err="1">
                <a:cs typeface="Arial" panose="020B0604020202020204" pitchFamily="34" charset="0"/>
              </a:rPr>
              <a:t>tons</a:t>
            </a:r>
            <a:endParaRPr lang="hu-HU" sz="3400" dirty="0"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425 </a:t>
            </a:r>
            <a:r>
              <a:rPr lang="hu-HU" sz="3400" dirty="0">
                <a:cs typeface="Arial" panose="020B0604020202020204" pitchFamily="34" charset="0"/>
              </a:rPr>
              <a:t>kW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1.7 </a:t>
            </a:r>
            <a:r>
              <a:rPr lang="hu-HU" sz="3400" dirty="0">
                <a:cs typeface="Arial" panose="020B0604020202020204" pitchFamily="34" charset="0"/>
              </a:rPr>
              <a:t>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1600</a:t>
            </a:r>
            <a:r>
              <a:rPr lang="hu-HU" sz="3400" dirty="0">
                <a:cs typeface="Arial" panose="020B0604020202020204" pitchFamily="34" charset="0"/>
              </a:rPr>
              <a:t> </a:t>
            </a:r>
            <a:r>
              <a:rPr lang="hu-HU" sz="3400" dirty="0" err="1">
                <a:cs typeface="Arial" panose="020B0604020202020204" pitchFamily="34" charset="0"/>
              </a:rPr>
              <a:t>pictures</a:t>
            </a:r>
            <a:endParaRPr lang="hu-HU" sz="3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1580" y="6545111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23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6531C-B1A2-25C0-7F05-D7094C001162}"/>
              </a:ext>
            </a:extLst>
          </p:cNvPr>
          <p:cNvSpPr txBox="1"/>
          <p:nvPr/>
        </p:nvSpPr>
        <p:spPr>
          <a:xfrm>
            <a:off x="840419" y="0"/>
            <a:ext cx="1051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Discovery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Positron</a:t>
            </a:r>
            <a:endParaRPr lang="hu-HU" sz="4800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1270A0-902C-98DA-4518-4F9FE3A1A52F}"/>
              </a:ext>
            </a:extLst>
          </p:cNvPr>
          <p:cNvSpPr txBox="1"/>
          <p:nvPr/>
        </p:nvSpPr>
        <p:spPr>
          <a:xfrm>
            <a:off x="85817" y="1029810"/>
            <a:ext cx="96174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600" dirty="0"/>
              <a:t>evening of </a:t>
            </a:r>
            <a:r>
              <a:rPr lang="en-GB" sz="3600" dirty="0">
                <a:cs typeface="Arial" panose="020B0604020202020204" pitchFamily="34" charset="0"/>
              </a:rPr>
              <a:t>2</a:t>
            </a:r>
            <a:r>
              <a:rPr lang="hu-HU" sz="3600" dirty="0" err="1">
                <a:cs typeface="Arial" panose="020B0604020202020204" pitchFamily="34" charset="0"/>
              </a:rPr>
              <a:t>nd</a:t>
            </a:r>
            <a:r>
              <a:rPr lang="hu-HU" sz="3600" dirty="0">
                <a:cs typeface="Arial" panose="020B0604020202020204" pitchFamily="34" charset="0"/>
              </a:rPr>
              <a:t> </a:t>
            </a:r>
            <a:r>
              <a:rPr lang="en-GB" sz="3600" dirty="0"/>
              <a:t>August ,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1932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dirty="0"/>
              <a:t>Anderson stud</a:t>
            </a:r>
            <a:r>
              <a:rPr lang="hu-HU" sz="3400" dirty="0" err="1"/>
              <a:t>ying</a:t>
            </a:r>
            <a:r>
              <a:rPr lang="hu-HU" sz="3400" dirty="0"/>
              <a:t> </a:t>
            </a:r>
            <a:r>
              <a:rPr lang="en-GB" sz="3400" dirty="0"/>
              <a:t>photos</a:t>
            </a:r>
            <a:r>
              <a:rPr lang="hu-HU" sz="3400" dirty="0"/>
              <a:t>: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400" dirty="0"/>
              <a:t>track with curvature opposite to electron</a:t>
            </a:r>
            <a:r>
              <a:rPr lang="hu-HU" sz="3400" dirty="0"/>
              <a:t>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400" dirty="0"/>
              <a:t>mass much less than a proton</a:t>
            </a:r>
            <a:r>
              <a:rPr lang="hu-HU" sz="3400" dirty="0"/>
              <a:t>s (~</a:t>
            </a:r>
            <a:r>
              <a:rPr lang="hu-HU" sz="3400" dirty="0" err="1"/>
              <a:t>electrons</a:t>
            </a:r>
            <a:r>
              <a:rPr lang="hu-HU" sz="3400" dirty="0"/>
              <a:t>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hu-HU" sz="3400" dirty="0"/>
              <a:t>o</a:t>
            </a:r>
            <a:r>
              <a:rPr lang="en-GB" sz="3400" dirty="0" err="1"/>
              <a:t>rigin</a:t>
            </a:r>
            <a:r>
              <a:rPr lang="hu-HU" sz="3400" dirty="0" err="1"/>
              <a:t>ated</a:t>
            </a:r>
            <a:r>
              <a:rPr lang="hu-HU" sz="3400" dirty="0"/>
              <a:t> </a:t>
            </a:r>
            <a:r>
              <a:rPr lang="en-GB" sz="3400" dirty="0"/>
              <a:t>from the bottom of the chamber</a:t>
            </a:r>
            <a:endParaRPr lang="hu-HU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A19A4E-BC4D-2F4D-21B2-5129BFE79FE3}"/>
                  </a:ext>
                </a:extLst>
              </p:cNvPr>
              <p:cNvSpPr txBox="1"/>
              <p:nvPr/>
            </p:nvSpPr>
            <p:spPr>
              <a:xfrm>
                <a:off x="523782" y="3909789"/>
                <a:ext cx="9863092" cy="2416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800"/>
                  </a:spcAft>
                </a:pPr>
                <a:r>
                  <a:rPr lang="hu-HU" sz="3400" u="sng" dirty="0"/>
                  <a:t>Equations </a:t>
                </a:r>
                <a:r>
                  <a:rPr lang="hu-HU" sz="3400" u="sng" dirty="0" err="1"/>
                  <a:t>used</a:t>
                </a:r>
                <a:r>
                  <a:rPr lang="hu-HU" sz="3400" dirty="0"/>
                  <a:t>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hu-HU" sz="3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hu-HU" sz="3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3400" b="0" i="1" smtClean="0">
                        <a:latin typeface="Cambria Math" panose="02040503050406030204" pitchFamily="18" charset="0"/>
                      </a:rPr>
                      <m:t>𝑞𝐵𝑅</m:t>
                    </m:r>
                  </m:oMath>
                </a14:m>
                <a:endParaRPr lang="hu-HU" sz="3400" dirty="0"/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endParaRPr lang="hu-HU" sz="3400" i="1" dirty="0">
                  <a:latin typeface="Cambria Math" panose="02040503050406030204" pitchFamily="18" charset="0"/>
                </a:endParaRP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hu-HU" sz="3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sz="34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u-HU" sz="3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sz="3400" i="1" dirty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hu-HU" sz="3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34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hu-HU" sz="3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u-HU" sz="34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sz="3400" b="0" i="1" dirty="0" smtClean="0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hu-HU" sz="3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𝑝𝑐</m:t>
                        </m:r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hu-HU" sz="3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sz="3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A19A4E-BC4D-2F4D-21B2-5129BFE7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82" y="3909789"/>
                <a:ext cx="9863092" cy="2416046"/>
              </a:xfrm>
              <a:prstGeom prst="rect">
                <a:avLst/>
              </a:prstGeom>
              <a:blipFill>
                <a:blip r:embed="rId3"/>
                <a:stretch>
                  <a:fillRect l="-1731" t="-327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B5BCCC-26F7-1BB2-CE51-BE2AD6462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83" t="24541" r="34131" b="19614"/>
          <a:stretch/>
        </p:blipFill>
        <p:spPr>
          <a:xfrm>
            <a:off x="8651290" y="3472007"/>
            <a:ext cx="3266982" cy="3055528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76FAB-0ED3-1B50-169C-4EF3B28BB457}"/>
              </a:ext>
            </a:extLst>
          </p:cNvPr>
          <p:cNvSpPr txBox="1"/>
          <p:nvPr/>
        </p:nvSpPr>
        <p:spPr>
          <a:xfrm>
            <a:off x="8935374" y="6488668"/>
            <a:ext cx="313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23.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Positron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track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45290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24</a:t>
            </a:fld>
            <a:endParaRPr lang="en-GB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D9BA4-013A-6A76-8127-FE10DF740517}"/>
              </a:ext>
            </a:extLst>
          </p:cNvPr>
          <p:cNvSpPr txBox="1"/>
          <p:nvPr/>
        </p:nvSpPr>
        <p:spPr>
          <a:xfrm>
            <a:off x="0" y="163860"/>
            <a:ext cx="12049958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u="sng" dirty="0"/>
              <a:t>February</a:t>
            </a:r>
            <a:r>
              <a:rPr lang="hu-HU" sz="3400" u="sng" dirty="0"/>
              <a:t>,</a:t>
            </a:r>
            <a:r>
              <a:rPr lang="en-GB" sz="3400" u="sng" dirty="0"/>
              <a:t> </a:t>
            </a:r>
            <a:r>
              <a:rPr lang="en-GB" sz="3400" u="sng" dirty="0">
                <a:latin typeface="Arial" panose="020B0604020202020204" pitchFamily="34" charset="0"/>
                <a:cs typeface="Arial" panose="020B0604020202020204" pitchFamily="34" charset="0"/>
              </a:rPr>
              <a:t>1933</a:t>
            </a: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3400" dirty="0"/>
              <a:t>The Positive Electron </a:t>
            </a:r>
            <a:r>
              <a:rPr lang="hu-HU" sz="3400" dirty="0"/>
              <a:t>(</a:t>
            </a:r>
            <a:r>
              <a:rPr lang="en-GB" sz="3400" dirty="0"/>
              <a:t>Journal of Science</a:t>
            </a:r>
            <a:r>
              <a:rPr lang="hu-HU" sz="3400" dirty="0"/>
              <a:t>)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u="sng" dirty="0" err="1"/>
              <a:t>June</a:t>
            </a:r>
            <a:r>
              <a:rPr lang="hu-HU" sz="3400" u="sng" dirty="0"/>
              <a:t>,</a:t>
            </a:r>
            <a:r>
              <a:rPr lang="en-GB" sz="3400" u="sng" dirty="0"/>
              <a:t> </a:t>
            </a:r>
            <a:r>
              <a:rPr lang="en-GB" sz="3400" u="sng" dirty="0">
                <a:latin typeface="Arial" panose="020B0604020202020204" pitchFamily="34" charset="0"/>
                <a:cs typeface="Arial" panose="020B0604020202020204" pitchFamily="34" charset="0"/>
              </a:rPr>
              <a:t>1933</a:t>
            </a: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3600" dirty="0"/>
              <a:t> Cosmic-Ray Positive and Negative Electrons</a:t>
            </a:r>
            <a:endParaRPr lang="hu-HU" sz="3600" dirty="0"/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3400" dirty="0"/>
              <a:t>Interpretations</a:t>
            </a:r>
            <a:r>
              <a:rPr lang="hu-HU" sz="3400" dirty="0"/>
              <a:t> of </a:t>
            </a:r>
            <a:r>
              <a:rPr lang="hu-HU" sz="3400" dirty="0" err="1"/>
              <a:t>the</a:t>
            </a:r>
            <a:r>
              <a:rPr lang="hu-HU" sz="3400" dirty="0"/>
              <a:t> </a:t>
            </a:r>
            <a:r>
              <a:rPr lang="hu-HU" sz="3400" dirty="0" err="1"/>
              <a:t>track</a:t>
            </a:r>
            <a:r>
              <a:rPr lang="hu-HU" sz="3400" dirty="0"/>
              <a:t>:</a:t>
            </a:r>
          </a:p>
          <a:p>
            <a:pPr marL="1828800" lvl="3" indent="-457200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3400" dirty="0"/>
              <a:t>The particle is a proton. </a:t>
            </a:r>
            <a:endParaRPr lang="hu-HU" sz="3400" dirty="0"/>
          </a:p>
          <a:p>
            <a:pPr marL="1828800" lvl="3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3400" dirty="0"/>
              <a:t>The track is in fact two tracks of electrons moving downwards. </a:t>
            </a:r>
            <a:endParaRPr lang="hu-HU" sz="3400" dirty="0"/>
          </a:p>
          <a:p>
            <a:pPr marL="1828800" lvl="3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3400" dirty="0"/>
              <a:t>The track is from an electron that somehow gained energy when penetrating the led plate. </a:t>
            </a:r>
            <a:endParaRPr lang="hu-HU" sz="3400" dirty="0"/>
          </a:p>
          <a:p>
            <a:pPr marL="1828800" lvl="3" indent="-4572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GB" sz="3400" dirty="0"/>
              <a:t>The particle is a positively charged electron. 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600" dirty="0"/>
              <a:t> </a:t>
            </a:r>
            <a:r>
              <a:rPr lang="en-GB" sz="3400" dirty="0"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3600" dirty="0"/>
              <a:t> shared Nobel Prize with Viktor Hess</a:t>
            </a:r>
            <a:endParaRPr lang="hu-H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23580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25</a:t>
            </a:fld>
            <a:endParaRPr lang="en-GB" sz="2000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73416-F45D-BB08-9CAC-60D369AD4FBF}"/>
              </a:ext>
            </a:extLst>
          </p:cNvPr>
          <p:cNvSpPr txBox="1"/>
          <p:nvPr/>
        </p:nvSpPr>
        <p:spPr>
          <a:xfrm>
            <a:off x="840419" y="0"/>
            <a:ext cx="1051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Use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today</a:t>
            </a:r>
            <a:endParaRPr lang="hu-HU" sz="4800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C57DA-7EE3-3997-EF96-7F9D0DFB2E80}"/>
              </a:ext>
            </a:extLst>
          </p:cNvPr>
          <p:cNvSpPr txBox="1"/>
          <p:nvPr/>
        </p:nvSpPr>
        <p:spPr>
          <a:xfrm>
            <a:off x="177555" y="974791"/>
            <a:ext cx="847817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4000" dirty="0" err="1"/>
              <a:t>Cosmic</a:t>
            </a:r>
            <a:r>
              <a:rPr lang="hu-HU" sz="4000" dirty="0"/>
              <a:t> </a:t>
            </a:r>
            <a:r>
              <a:rPr lang="hu-HU" sz="4000" dirty="0" err="1"/>
              <a:t>Rays</a:t>
            </a:r>
            <a:r>
              <a:rPr lang="hu-HU" sz="4000" dirty="0"/>
              <a:t>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hu-HU" sz="3600" dirty="0"/>
              <a:t> </a:t>
            </a:r>
            <a:r>
              <a:rPr lang="hu-HU" sz="3400" dirty="0" err="1"/>
              <a:t>Particle</a:t>
            </a:r>
            <a:r>
              <a:rPr lang="hu-HU" sz="3400" dirty="0"/>
              <a:t> </a:t>
            </a:r>
            <a:r>
              <a:rPr lang="hu-HU" sz="3400" dirty="0" err="1"/>
              <a:t>physics</a:t>
            </a:r>
            <a:r>
              <a:rPr lang="hu-HU" sz="3400" dirty="0"/>
              <a:t>: </a:t>
            </a:r>
            <a:r>
              <a:rPr lang="hu-HU" sz="3400" dirty="0" err="1"/>
              <a:t>finding</a:t>
            </a:r>
            <a:r>
              <a:rPr lang="hu-HU" sz="3400" dirty="0"/>
              <a:t> </a:t>
            </a:r>
            <a:r>
              <a:rPr lang="hu-HU" sz="3400" dirty="0" err="1"/>
              <a:t>new</a:t>
            </a:r>
            <a:r>
              <a:rPr lang="hu-HU" sz="3400" dirty="0"/>
              <a:t> </a:t>
            </a:r>
            <a:r>
              <a:rPr lang="hu-HU" sz="3400" dirty="0" err="1"/>
              <a:t>particles</a:t>
            </a:r>
            <a:endParaRPr lang="hu-HU" sz="3400" dirty="0"/>
          </a:p>
          <a:p>
            <a:pPr lvl="2"/>
            <a:endParaRPr lang="hu-HU" sz="3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4000" dirty="0" err="1"/>
              <a:t>Positron</a:t>
            </a:r>
            <a:r>
              <a:rPr lang="hu-HU" sz="4000" dirty="0"/>
              <a:t>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hu-HU" sz="3600" dirty="0"/>
              <a:t> </a:t>
            </a:r>
            <a:r>
              <a:rPr lang="hu-HU" sz="3400" dirty="0"/>
              <a:t>PET: </a:t>
            </a:r>
            <a:r>
              <a:rPr lang="en-GB" sz="3400" b="0" i="0" dirty="0">
                <a:effectLst/>
              </a:rPr>
              <a:t>positron emission tomography</a:t>
            </a:r>
            <a:endParaRPr lang="hu-HU" sz="3400" dirty="0"/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Findin</a:t>
            </a:r>
            <a:r>
              <a:rPr lang="hu-HU" sz="3400" dirty="0" err="1"/>
              <a:t>g</a:t>
            </a:r>
            <a:r>
              <a:rPr lang="hu-HU" sz="3400" dirty="0"/>
              <a:t> </a:t>
            </a:r>
            <a:r>
              <a:rPr lang="hu-HU" sz="3400" dirty="0" err="1"/>
              <a:t>tumors</a:t>
            </a:r>
            <a:endParaRPr lang="hu-HU" sz="3400" dirty="0"/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hu-HU" sz="3600" dirty="0"/>
              <a:t> R</a:t>
            </a:r>
            <a:r>
              <a:rPr lang="en-GB" sz="3600" dirty="0" err="1"/>
              <a:t>adioactive</a:t>
            </a:r>
            <a:r>
              <a:rPr lang="en-GB" sz="3600" dirty="0"/>
              <a:t> elements with </a:t>
            </a:r>
            <a:r>
              <a:rPr lang="hu-HU" sz="3600" dirty="0"/>
              <a:t> </a:t>
            </a:r>
            <a:r>
              <a:rPr lang="en-GB" sz="3600" dirty="0"/>
              <a:t>short </a:t>
            </a:r>
            <a:r>
              <a:rPr lang="en-GB" sz="3600" dirty="0" err="1"/>
              <a:t>hal</a:t>
            </a:r>
            <a:r>
              <a:rPr lang="hu-HU" sz="3600" dirty="0"/>
              <a:t>f</a:t>
            </a:r>
            <a:r>
              <a:rPr lang="en-GB" sz="3600" dirty="0"/>
              <a:t>-life</a:t>
            </a:r>
            <a:r>
              <a:rPr lang="en-GB" sz="3400" b="0" i="0" dirty="0">
                <a:effectLst/>
              </a:rPr>
              <a:t> </a:t>
            </a:r>
            <a:r>
              <a:rPr lang="hu-HU" sz="3400" dirty="0"/>
              <a:t>(F </a:t>
            </a:r>
            <a:r>
              <a:rPr lang="hu-HU" sz="3400" dirty="0" err="1"/>
              <a:t>isotope</a:t>
            </a:r>
            <a:r>
              <a:rPr lang="hu-HU" sz="3400" dirty="0"/>
              <a:t>)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hu-HU" sz="3400" dirty="0"/>
              <a:t> </a:t>
            </a:r>
            <a:r>
              <a:rPr lang="hu-HU" sz="3400" dirty="0" err="1"/>
              <a:t>Electron-Positron</a:t>
            </a:r>
            <a:r>
              <a:rPr lang="hu-HU" sz="3400" dirty="0"/>
              <a:t> </a:t>
            </a:r>
            <a:r>
              <a:rPr lang="hu-HU" sz="3400" dirty="0" err="1"/>
              <a:t>annihilation</a:t>
            </a:r>
            <a:endParaRPr lang="hu-HU" sz="3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A578A-A436-75DC-C44E-696F5B8F2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" t="9709" b="5242"/>
          <a:stretch/>
        </p:blipFill>
        <p:spPr>
          <a:xfrm>
            <a:off x="8655728" y="2994310"/>
            <a:ext cx="3462291" cy="295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DC91AF-94F3-1387-C3D9-377451C126B2}"/>
              </a:ext>
            </a:extLst>
          </p:cNvPr>
          <p:cNvSpPr txBox="1"/>
          <p:nvPr/>
        </p:nvSpPr>
        <p:spPr>
          <a:xfrm>
            <a:off x="9303798" y="5945410"/>
            <a:ext cx="346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24.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PET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scan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63046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26</a:t>
            </a:fld>
            <a:endParaRPr lang="en-GB" sz="2000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A4EF2-A04A-ED91-89D0-1DFD8D389CB1}"/>
              </a:ext>
            </a:extLst>
          </p:cNvPr>
          <p:cNvSpPr/>
          <p:nvPr/>
        </p:nvSpPr>
        <p:spPr>
          <a:xfrm>
            <a:off x="1981200" y="1754449"/>
            <a:ext cx="8229599" cy="3349101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1F0402-2A30-08A1-0225-95A98013173F}"/>
              </a:ext>
            </a:extLst>
          </p:cNvPr>
          <p:cNvSpPr txBox="1">
            <a:spLocks/>
          </p:cNvSpPr>
          <p:nvPr/>
        </p:nvSpPr>
        <p:spPr>
          <a:xfrm>
            <a:off x="1981200" y="3047937"/>
            <a:ext cx="8229600" cy="76212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9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Thank</a:t>
            </a:r>
            <a:r>
              <a:rPr lang="hu-HU" sz="9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9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you</a:t>
            </a:r>
            <a:r>
              <a:rPr lang="hu-HU" sz="9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9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for</a:t>
            </a:r>
            <a:r>
              <a:rPr lang="hu-HU" sz="9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9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your</a:t>
            </a:r>
            <a:r>
              <a:rPr lang="hu-HU" sz="9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9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attention</a:t>
            </a:r>
            <a:endParaRPr lang="en-US" sz="9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B635D-D15C-0F7E-94DE-1834F1E9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36412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27</a:t>
            </a:fld>
            <a:endParaRPr lang="en-GB" sz="20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48540-AB0E-2CDE-5271-6145D075B16F}"/>
              </a:ext>
            </a:extLst>
          </p:cNvPr>
          <p:cNvSpPr txBox="1"/>
          <p:nvPr/>
        </p:nvSpPr>
        <p:spPr>
          <a:xfrm>
            <a:off x="124287" y="243908"/>
            <a:ext cx="1121249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u="sng" dirty="0" err="1"/>
              <a:t>References</a:t>
            </a:r>
            <a:r>
              <a:rPr lang="hu-HU" sz="4800" u="sng" dirty="0"/>
              <a:t>/</a:t>
            </a:r>
            <a:r>
              <a:rPr lang="hu-HU" sz="4800" u="sng" dirty="0" err="1"/>
              <a:t>Papers</a:t>
            </a:r>
            <a:r>
              <a:rPr lang="hu-HU" sz="4800" dirty="0"/>
              <a:t>:</a:t>
            </a:r>
          </a:p>
          <a:p>
            <a:pPr marL="685800" indent="-6858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4000" dirty="0">
                <a:hlinkClick r:id="rId2"/>
              </a:rPr>
              <a:t>1208.6527.pdf (arxiv.org)</a:t>
            </a:r>
            <a:endParaRPr lang="hu-HU" sz="4000" dirty="0">
              <a:hlinkClick r:id="rId3"/>
            </a:endParaRPr>
          </a:p>
          <a:p>
            <a:pPr marL="685800" indent="-6858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4000" dirty="0">
                <a:hlinkClick r:id="rId3"/>
              </a:rPr>
              <a:t>FULLTEXT01.pdf (diva-portal.org)</a:t>
            </a:r>
            <a:endParaRPr lang="hu-HU" sz="4000" dirty="0">
              <a:hlinkClick r:id="rId4"/>
            </a:endParaRPr>
          </a:p>
          <a:p>
            <a:pPr marL="685800" indent="-6858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4000" dirty="0">
                <a:hlinkClick r:id="rId4"/>
              </a:rPr>
              <a:t>The Positive Electron (aps.org)</a:t>
            </a:r>
            <a:endParaRPr lang="hu-HU" sz="4000" dirty="0"/>
          </a:p>
          <a:p>
            <a:pPr marL="685800" indent="-6858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4000" dirty="0">
                <a:hlinkClick r:id="rId5"/>
              </a:rPr>
              <a:t>Cosmic-Ray Positive and Negative Electrons (caltech.edu)</a:t>
            </a:r>
            <a:endParaRPr lang="hu-HU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5880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69E13-14EE-5E78-628B-7CF6EB0B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63045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3</a:t>
            </a:fld>
            <a:endParaRPr lang="en-GB" sz="2000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A4EF2-A04A-ED91-89D0-1DFD8D389CB1}"/>
              </a:ext>
            </a:extLst>
          </p:cNvPr>
          <p:cNvSpPr/>
          <p:nvPr/>
        </p:nvSpPr>
        <p:spPr>
          <a:xfrm>
            <a:off x="2167631" y="2452456"/>
            <a:ext cx="7856738" cy="195308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1F0402-2A30-08A1-0225-95A98013173F}"/>
              </a:ext>
            </a:extLst>
          </p:cNvPr>
          <p:cNvSpPr txBox="1">
            <a:spLocks/>
          </p:cNvSpPr>
          <p:nvPr/>
        </p:nvSpPr>
        <p:spPr>
          <a:xfrm>
            <a:off x="1981200" y="3047938"/>
            <a:ext cx="8229600" cy="762124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Cosmic Rays</a:t>
            </a:r>
          </a:p>
        </p:txBody>
      </p:sp>
    </p:spTree>
    <p:extLst>
      <p:ext uri="{BB962C8B-B14F-4D97-AF65-F5344CB8AC3E}">
        <p14:creationId xmlns:p14="http://schemas.microsoft.com/office/powerpoint/2010/main" val="7261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769E4D-8636-CD73-1D83-EA568873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63046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4</a:t>
            </a:fld>
            <a:endParaRPr lang="en-GB" sz="2000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C3297-2602-D737-E96E-89CF79C87291}"/>
              </a:ext>
            </a:extLst>
          </p:cNvPr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Spontaneous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discharge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electroscopes</a:t>
            </a:r>
            <a:endParaRPr lang="hu-HU" sz="4800" u="sng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0F3CB-E121-EBBA-9573-032C8AC97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3" r="15566"/>
          <a:stretch/>
        </p:blipFill>
        <p:spPr>
          <a:xfrm>
            <a:off x="7501631" y="1268863"/>
            <a:ext cx="4509856" cy="40850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07C511-65B4-FF4C-59D3-0DB888D06B43}"/>
              </a:ext>
            </a:extLst>
          </p:cNvPr>
          <p:cNvSpPr/>
          <p:nvPr/>
        </p:nvSpPr>
        <p:spPr>
          <a:xfrm>
            <a:off x="10884023" y="3608875"/>
            <a:ext cx="924900" cy="2616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4FF26-EF92-7ED7-DB3F-69595E1BDDDC}"/>
              </a:ext>
            </a:extLst>
          </p:cNvPr>
          <p:cNvSpPr txBox="1"/>
          <p:nvPr/>
        </p:nvSpPr>
        <p:spPr>
          <a:xfrm>
            <a:off x="10821736" y="3593486"/>
            <a:ext cx="9871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</a:t>
            </a:r>
            <a:r>
              <a:rPr lang="hu-HU" sz="13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endParaRPr lang="hu-HU" sz="1300" b="1" dirty="0">
              <a:solidFill>
                <a:srgbClr val="99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BDF0BB-5242-02D5-452B-02085D41A4A6}"/>
              </a:ext>
            </a:extLst>
          </p:cNvPr>
          <p:cNvSpPr txBox="1"/>
          <p:nvPr/>
        </p:nvSpPr>
        <p:spPr>
          <a:xfrm>
            <a:off x="541538" y="1189607"/>
            <a:ext cx="6569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1785</a:t>
            </a:r>
            <a:r>
              <a:rPr lang="en-GB" sz="3600" u="sng" dirty="0">
                <a:effectLst/>
              </a:rPr>
              <a:t> Coulomb</a:t>
            </a:r>
            <a:r>
              <a:rPr lang="hu-HU" sz="3400" b="0" i="0" dirty="0">
                <a:effectLst/>
              </a:rPr>
              <a:t>: </a:t>
            </a:r>
            <a:r>
              <a:rPr lang="en-GB" sz="3400" b="0" i="0" dirty="0">
                <a:effectLst/>
              </a:rPr>
              <a:t>spontaneous</a:t>
            </a:r>
            <a:r>
              <a:rPr lang="hu-HU" sz="3400" b="0" i="0" dirty="0">
                <a:effectLst/>
              </a:rPr>
              <a:t> </a:t>
            </a:r>
            <a:r>
              <a:rPr lang="en-GB" sz="3400" b="0" i="0" dirty="0">
                <a:effectLst/>
              </a:rPr>
              <a:t>discharge by the action of</a:t>
            </a:r>
            <a:br>
              <a:rPr lang="en-GB" sz="3400" dirty="0"/>
            </a:br>
            <a:r>
              <a:rPr lang="en-GB" sz="3400" b="0" i="0" dirty="0">
                <a:effectLst/>
              </a:rPr>
              <a:t>the air</a:t>
            </a:r>
            <a:endParaRPr lang="hu-HU" sz="3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FE0C36-4156-0DF5-D197-028CF0B3AD4E}"/>
              </a:ext>
            </a:extLst>
          </p:cNvPr>
          <p:cNvSpPr txBox="1"/>
          <p:nvPr/>
        </p:nvSpPr>
        <p:spPr>
          <a:xfrm>
            <a:off x="461639" y="3229112"/>
            <a:ext cx="683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  <a:latin typeface="Arial" panose="020B0604020202020204" pitchFamily="34" charset="0"/>
              </a:rPr>
              <a:t>1835</a:t>
            </a:r>
            <a:r>
              <a:rPr lang="en-GB" sz="3600" u="sng" dirty="0">
                <a:effectLst/>
              </a:rPr>
              <a:t> </a:t>
            </a:r>
            <a:r>
              <a:rPr lang="en-GB" sz="3600" b="0" i="0" u="sng" dirty="0">
                <a:effectLst/>
              </a:rPr>
              <a:t>Faraday</a:t>
            </a:r>
            <a:r>
              <a:rPr lang="hu-HU" sz="3400" b="0" i="0" dirty="0">
                <a:effectLst/>
              </a:rPr>
              <a:t>: </a:t>
            </a:r>
            <a:r>
              <a:rPr lang="hu-HU" sz="3400" b="0" i="0" dirty="0" err="1">
                <a:effectLst/>
              </a:rPr>
              <a:t>greater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accuracy</a:t>
            </a:r>
            <a:endParaRPr lang="hu-HU" sz="3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0137E0-6B55-038A-DF16-9017F316EAC7}"/>
              </a:ext>
            </a:extLst>
          </p:cNvPr>
          <p:cNvSpPr txBox="1"/>
          <p:nvPr/>
        </p:nvSpPr>
        <p:spPr>
          <a:xfrm>
            <a:off x="541538" y="4518733"/>
            <a:ext cx="6569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600" b="0" i="0" u="sng" dirty="0">
                <a:effectLst/>
                <a:latin typeface="Arial" panose="020B0604020202020204" pitchFamily="34" charset="0"/>
              </a:rPr>
              <a:t>1</a:t>
            </a:r>
            <a:r>
              <a:rPr lang="en-GB" sz="3600" b="0" i="0" u="sng" dirty="0">
                <a:effectLst/>
                <a:latin typeface="Arial" panose="020B0604020202020204" pitchFamily="34" charset="0"/>
              </a:rPr>
              <a:t>875 </a:t>
            </a:r>
            <a:r>
              <a:rPr lang="en-GB" sz="3600" b="0" i="0" u="sng" dirty="0">
                <a:effectLst/>
              </a:rPr>
              <a:t>Crookes</a:t>
            </a:r>
            <a:r>
              <a:rPr lang="hu-HU" sz="3400" b="0" i="0" dirty="0">
                <a:effectLst/>
              </a:rPr>
              <a:t>: </a:t>
            </a:r>
            <a:r>
              <a:rPr lang="en-GB" sz="3400" b="0" i="0" dirty="0">
                <a:effectLst/>
              </a:rPr>
              <a:t>speed of discharge</a:t>
            </a:r>
            <a:r>
              <a:rPr lang="hu-HU" sz="3400" b="0" i="0" dirty="0">
                <a:effectLst/>
              </a:rPr>
              <a:t> </a:t>
            </a:r>
            <a:r>
              <a:rPr lang="en-GB" sz="3400" b="0" i="0" dirty="0">
                <a:effectLst/>
              </a:rPr>
              <a:t>decreases </a:t>
            </a:r>
            <a:r>
              <a:rPr lang="hu-HU" sz="3400" b="0" i="0" dirty="0" err="1">
                <a:effectLst/>
              </a:rPr>
              <a:t>with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decreased</a:t>
            </a:r>
            <a:r>
              <a:rPr lang="hu-HU" sz="3400" b="0" i="0" dirty="0">
                <a:effectLst/>
              </a:rPr>
              <a:t> </a:t>
            </a:r>
            <a:r>
              <a:rPr lang="en-GB" sz="3400" b="0" i="0" dirty="0">
                <a:effectLst/>
              </a:rPr>
              <a:t>air pressure</a:t>
            </a:r>
            <a:endParaRPr lang="hu-HU" sz="3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FF9B6B-ACA0-4507-0124-425903E3AB67}"/>
              </a:ext>
            </a:extLst>
          </p:cNvPr>
          <p:cNvSpPr txBox="1"/>
          <p:nvPr/>
        </p:nvSpPr>
        <p:spPr>
          <a:xfrm>
            <a:off x="7466122" y="5431385"/>
            <a:ext cx="4545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dirty="0">
                <a:solidFill>
                  <a:schemeClr val="tx2">
                    <a:lumMod val="90000"/>
                  </a:schemeClr>
                </a:solidFill>
              </a:rPr>
              <a:t>1. </a:t>
            </a:r>
            <a:r>
              <a:rPr lang="hu-HU" sz="2200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sz="2200" dirty="0">
                <a:solidFill>
                  <a:schemeClr val="tx2">
                    <a:lumMod val="90000"/>
                  </a:schemeClr>
                </a:solidFill>
              </a:rPr>
              <a:t>: Gold </a:t>
            </a:r>
            <a:r>
              <a:rPr lang="hu-HU" sz="2200" dirty="0" err="1">
                <a:solidFill>
                  <a:schemeClr val="tx2">
                    <a:lumMod val="90000"/>
                  </a:schemeClr>
                </a:solidFill>
              </a:rPr>
              <a:t>leaf</a:t>
            </a:r>
            <a:r>
              <a:rPr lang="hu-HU" sz="22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hu-HU" sz="2200" dirty="0" err="1">
                <a:solidFill>
                  <a:schemeClr val="tx2">
                    <a:lumMod val="90000"/>
                  </a:schemeClr>
                </a:solidFill>
              </a:rPr>
              <a:t>electroscope</a:t>
            </a:r>
            <a:endParaRPr lang="hu-HU" sz="22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D165C-12B7-FD5F-5B48-0B819A9D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63046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5</a:t>
            </a:fld>
            <a:endParaRPr lang="en-GB" sz="20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0F365-EA4F-42C1-890E-93128EC99D0A}"/>
              </a:ext>
            </a:extLst>
          </p:cNvPr>
          <p:cNvSpPr txBox="1"/>
          <p:nvPr/>
        </p:nvSpPr>
        <p:spPr>
          <a:xfrm>
            <a:off x="0" y="0"/>
            <a:ext cx="6569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1903</a:t>
            </a:r>
            <a:r>
              <a:rPr lang="en-GB" sz="3600" u="sng" dirty="0">
                <a:effectLst/>
              </a:rPr>
              <a:t> </a:t>
            </a:r>
            <a:r>
              <a:rPr lang="en-GB" sz="3600" b="0" i="0" u="sng" dirty="0">
                <a:effectLst/>
              </a:rPr>
              <a:t>Ernest Rutherford</a:t>
            </a:r>
            <a:r>
              <a:rPr lang="hu-HU" sz="3400" u="sng" dirty="0"/>
              <a:t>:</a:t>
            </a:r>
            <a:r>
              <a:rPr lang="en-GB" sz="3600" b="0" i="0" dirty="0">
                <a:effectLst/>
                <a:latin typeface="Arial" panose="020B0604020202020204" pitchFamily="34" charset="0"/>
              </a:rPr>
              <a:t> </a:t>
            </a:r>
            <a:r>
              <a:rPr lang="en-GB" sz="3600" b="0" i="0" dirty="0">
                <a:effectLst/>
              </a:rPr>
              <a:t>non-radioactive metal</a:t>
            </a:r>
            <a:r>
              <a:rPr lang="hu-HU" sz="3600" b="0" i="0" dirty="0">
                <a:effectLst/>
              </a:rPr>
              <a:t> </a:t>
            </a:r>
            <a:r>
              <a:rPr lang="hu-HU" sz="3600" b="0" i="0" dirty="0" err="1">
                <a:effectLst/>
              </a:rPr>
              <a:t>shield</a:t>
            </a:r>
            <a:r>
              <a:rPr lang="hu-HU" sz="3600" b="0" i="0" dirty="0">
                <a:effectLst/>
              </a:rPr>
              <a:t> </a:t>
            </a:r>
            <a:r>
              <a:rPr lang="hu-HU" sz="3600" b="0" i="0" dirty="0" err="1">
                <a:effectLst/>
              </a:rPr>
              <a:t>reduces</a:t>
            </a:r>
            <a:r>
              <a:rPr lang="hu-HU" sz="3600" b="0" i="0" dirty="0">
                <a:effectLst/>
              </a:rPr>
              <a:t> </a:t>
            </a:r>
            <a:r>
              <a:rPr lang="hu-HU" sz="3600" b="0" i="0" dirty="0" err="1">
                <a:effectLst/>
              </a:rPr>
              <a:t>the</a:t>
            </a:r>
            <a:r>
              <a:rPr lang="hu-HU" sz="3600" b="0" i="0" dirty="0">
                <a:effectLst/>
              </a:rPr>
              <a:t> </a:t>
            </a:r>
            <a:r>
              <a:rPr lang="hu-HU" sz="3600" b="0" i="0" dirty="0" err="1">
                <a:effectLst/>
              </a:rPr>
              <a:t>ionization</a:t>
            </a:r>
            <a:r>
              <a:rPr lang="hu-HU" sz="3600" b="0" i="0" dirty="0">
                <a:effectLst/>
              </a:rPr>
              <a:t> </a:t>
            </a:r>
            <a:endParaRPr lang="hu-HU" sz="3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6E76EA7-ABBE-6933-5931-FF71CE8DDC8F}"/>
              </a:ext>
            </a:extLst>
          </p:cNvPr>
          <p:cNvSpPr/>
          <p:nvPr/>
        </p:nvSpPr>
        <p:spPr>
          <a:xfrm>
            <a:off x="6640498" y="912673"/>
            <a:ext cx="1562470" cy="50602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4188D-CCAD-26D0-B8B3-8099326A1326}"/>
              </a:ext>
            </a:extLst>
          </p:cNvPr>
          <p:cNvSpPr txBox="1"/>
          <p:nvPr/>
        </p:nvSpPr>
        <p:spPr>
          <a:xfrm>
            <a:off x="8448297" y="596299"/>
            <a:ext cx="36638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 err="1"/>
              <a:t>Ionization</a:t>
            </a:r>
            <a:r>
              <a:rPr lang="hu-HU" sz="3400" dirty="0"/>
              <a:t> </a:t>
            </a:r>
            <a:r>
              <a:rPr lang="hu-HU" sz="3400" dirty="0" err="1"/>
              <a:t>comes</a:t>
            </a:r>
            <a:r>
              <a:rPr lang="hu-HU" sz="3400" dirty="0"/>
              <a:t> </a:t>
            </a:r>
            <a:r>
              <a:rPr lang="hu-HU" sz="3400" dirty="0" err="1"/>
              <a:t>from</a:t>
            </a:r>
            <a:r>
              <a:rPr lang="hu-HU" sz="3400" dirty="0"/>
              <a:t> </a:t>
            </a:r>
            <a:r>
              <a:rPr lang="hu-HU" sz="3400" dirty="0" err="1"/>
              <a:t>radioactivity</a:t>
            </a:r>
            <a:endParaRPr lang="hu-HU" sz="3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FD68-9286-6A19-7AB4-E35D4D4B86BA}"/>
              </a:ext>
            </a:extLst>
          </p:cNvPr>
          <p:cNvSpPr txBox="1"/>
          <p:nvPr/>
        </p:nvSpPr>
        <p:spPr>
          <a:xfrm>
            <a:off x="0" y="2636668"/>
            <a:ext cx="1123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u="sng" dirty="0" err="1"/>
              <a:t>Where</a:t>
            </a:r>
            <a:r>
              <a:rPr lang="hu-HU" sz="3600" u="sng" dirty="0"/>
              <a:t> </a:t>
            </a:r>
            <a:r>
              <a:rPr lang="hu-HU" sz="3600" u="sng" dirty="0" err="1"/>
              <a:t>does</a:t>
            </a:r>
            <a:r>
              <a:rPr lang="hu-HU" sz="3600" u="sng" dirty="0"/>
              <a:t> </a:t>
            </a:r>
            <a:r>
              <a:rPr lang="hu-HU" sz="3600" u="sng" dirty="0" err="1"/>
              <a:t>this</a:t>
            </a:r>
            <a:r>
              <a:rPr lang="hu-HU" sz="3600" u="sng" dirty="0"/>
              <a:t> </a:t>
            </a:r>
            <a:r>
              <a:rPr lang="en-GB" sz="3600" b="0" i="0" u="sng" dirty="0">
                <a:effectLst/>
              </a:rPr>
              <a:t>penetrating radiation</a:t>
            </a:r>
            <a:r>
              <a:rPr lang="hu-HU" sz="3600" b="0" i="0" u="sng" dirty="0">
                <a:effectLst/>
              </a:rPr>
              <a:t> </a:t>
            </a:r>
            <a:r>
              <a:rPr lang="hu-HU" sz="3600" u="sng" dirty="0" err="1"/>
              <a:t>originate</a:t>
            </a:r>
            <a:r>
              <a:rPr lang="hu-HU" sz="3600" u="sng" dirty="0"/>
              <a:t> </a:t>
            </a:r>
            <a:r>
              <a:rPr lang="hu-HU" sz="3600" u="sng" dirty="0" err="1"/>
              <a:t>from</a:t>
            </a:r>
            <a:r>
              <a:rPr lang="hu-HU" sz="36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50E94-3EC4-EC2A-0E32-47B23BC51FAC}"/>
              </a:ext>
            </a:extLst>
          </p:cNvPr>
          <p:cNvSpPr txBox="1"/>
          <p:nvPr/>
        </p:nvSpPr>
        <p:spPr>
          <a:xfrm>
            <a:off x="0" y="3506681"/>
            <a:ext cx="89398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600" dirty="0"/>
              <a:t> General idea: </a:t>
            </a:r>
            <a:r>
              <a:rPr lang="hu-HU" sz="3600" dirty="0" err="1"/>
              <a:t>Earth’s</a:t>
            </a:r>
            <a:r>
              <a:rPr lang="hu-HU" sz="3600" dirty="0"/>
              <a:t> </a:t>
            </a:r>
            <a:r>
              <a:rPr lang="hu-HU" sz="3600" dirty="0" err="1"/>
              <a:t>crust</a:t>
            </a:r>
            <a:endParaRPr lang="hu-HU" sz="3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3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3600" dirty="0"/>
              <a:t> New idea: 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hu-HU" sz="3600" b="0" i="0" dirty="0">
                <a:effectLst/>
                <a:latin typeface="Arial" panose="020B0604020202020204" pitchFamily="34" charset="0"/>
              </a:rPr>
              <a:t> 1</a:t>
            </a:r>
            <a:r>
              <a:rPr lang="en-GB" sz="3600" b="0" i="0" dirty="0">
                <a:effectLst/>
                <a:latin typeface="Arial" panose="020B0604020202020204" pitchFamily="34" charset="0"/>
              </a:rPr>
              <a:t>900’s </a:t>
            </a:r>
            <a:r>
              <a:rPr lang="en-GB" sz="3600" b="0" i="0" dirty="0">
                <a:effectLst/>
              </a:rPr>
              <a:t>Charles Thomson Rees Wilson</a:t>
            </a:r>
            <a:r>
              <a:rPr lang="hu-HU" sz="3600" b="0" i="0" dirty="0">
                <a:effectLst/>
              </a:rPr>
              <a:t>: </a:t>
            </a:r>
            <a:r>
              <a:rPr lang="en-GB" sz="3400" b="0" i="0" dirty="0">
                <a:effectLst/>
              </a:rPr>
              <a:t>extra-terrestrial origin</a:t>
            </a:r>
            <a:endParaRPr lang="hu-HU" sz="3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EB2B57-52E5-B607-758A-8C25D04FC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896" y="3235715"/>
            <a:ext cx="2237168" cy="3133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E9758E-8AB4-6678-20DE-E67414FE23D8}"/>
              </a:ext>
            </a:extLst>
          </p:cNvPr>
          <p:cNvSpPr txBox="1"/>
          <p:nvPr/>
        </p:nvSpPr>
        <p:spPr>
          <a:xfrm>
            <a:off x="9320888" y="6289152"/>
            <a:ext cx="308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2.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en-GB" sz="1800" b="0" i="0" dirty="0">
                <a:solidFill>
                  <a:schemeClr val="tx2">
                    <a:lumMod val="90000"/>
                  </a:schemeClr>
                </a:solidFill>
                <a:effectLst/>
              </a:rPr>
              <a:t>Charles Thomson Rees Wilson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B1CA5C-07C4-5E45-FC14-73BAC7F7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944" y="6611010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6</a:t>
            </a:fld>
            <a:endParaRPr lang="en-GB" sz="20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A018C-A341-75AC-EE53-E856487F2877}"/>
              </a:ext>
            </a:extLst>
          </p:cNvPr>
          <p:cNvSpPr txBox="1"/>
          <p:nvPr/>
        </p:nvSpPr>
        <p:spPr>
          <a:xfrm>
            <a:off x="840419" y="0"/>
            <a:ext cx="1051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Investigating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4800" u="sng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origin</a:t>
            </a:r>
            <a:r>
              <a:rPr lang="hu-HU" sz="48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24A09-33BC-BBC6-CFCA-11E0A53AF168}"/>
              </a:ext>
            </a:extLst>
          </p:cNvPr>
          <p:cNvSpPr txBox="1"/>
          <p:nvPr/>
        </p:nvSpPr>
        <p:spPr>
          <a:xfrm>
            <a:off x="156839" y="1074198"/>
            <a:ext cx="593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</a:rPr>
              <a:t>Theodor Wulf</a:t>
            </a:r>
            <a:r>
              <a:rPr lang="hu-HU" sz="3600" b="0" i="0" dirty="0">
                <a:effectLst/>
              </a:rPr>
              <a:t>:</a:t>
            </a:r>
            <a:endParaRPr lang="hu-HU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B2F49-07D4-3E76-2503-D5089A0440BD}"/>
              </a:ext>
            </a:extLst>
          </p:cNvPr>
          <p:cNvSpPr txBox="1"/>
          <p:nvPr/>
        </p:nvSpPr>
        <p:spPr>
          <a:xfrm>
            <a:off x="683578" y="1963730"/>
            <a:ext cx="81763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b="0" i="0" dirty="0">
                <a:effectLst/>
              </a:rPr>
              <a:t>i</a:t>
            </a:r>
            <a:r>
              <a:rPr lang="en-GB" sz="3400" b="0" i="0" dirty="0" err="1">
                <a:effectLst/>
              </a:rPr>
              <a:t>mproved</a:t>
            </a:r>
            <a:r>
              <a:rPr lang="en-GB" sz="3400" b="0" i="0" dirty="0">
                <a:effectLst/>
              </a:rPr>
              <a:t> the electroscope design</a:t>
            </a:r>
            <a:endParaRPr lang="hu-HU" sz="3400" b="0" i="0" dirty="0">
              <a:effectLst/>
            </a:endParaRPr>
          </a:p>
          <a:p>
            <a:r>
              <a:rPr lang="hu-HU" sz="3400" dirty="0"/>
              <a:t>    (m</a:t>
            </a:r>
            <a:r>
              <a:rPr lang="en-GB" sz="3400" b="0" i="0" dirty="0" err="1">
                <a:effectLst/>
              </a:rPr>
              <a:t>etalized</a:t>
            </a:r>
            <a:r>
              <a:rPr lang="en-GB" sz="3400" b="0" i="0" dirty="0">
                <a:effectLst/>
              </a:rPr>
              <a:t> silicon-glass wires</a:t>
            </a:r>
            <a:r>
              <a:rPr lang="hu-HU" sz="3400" b="0" i="0" dirty="0">
                <a:effectLst/>
              </a:rPr>
              <a:t>)</a:t>
            </a:r>
          </a:p>
          <a:p>
            <a:endParaRPr lang="hu-HU" sz="3400" b="0" i="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>
                <a:latin typeface="Arial" panose="020B0604020202020204" pitchFamily="34" charset="0"/>
                <a:cs typeface="Arial" panose="020B0604020202020204" pitchFamily="34" charset="0"/>
              </a:rPr>
              <a:t>1909: </a:t>
            </a:r>
            <a:r>
              <a:rPr lang="en-GB" sz="3400" b="0" i="0" dirty="0">
                <a:effectLst/>
              </a:rPr>
              <a:t>measured the</a:t>
            </a:r>
            <a:br>
              <a:rPr lang="en-GB" sz="3400" dirty="0"/>
            </a:br>
            <a:r>
              <a:rPr lang="en-GB" sz="3400" b="0" i="0" dirty="0">
                <a:effectLst/>
              </a:rPr>
              <a:t>ionization of the air in various locations </a:t>
            </a:r>
            <a:r>
              <a:rPr lang="hu-HU" sz="3400" dirty="0"/>
              <a:t>(</a:t>
            </a:r>
            <a:r>
              <a:rPr lang="en-GB" sz="3400" b="0" i="0" dirty="0">
                <a:effectLst/>
              </a:rPr>
              <a:t>Germany, Holland</a:t>
            </a:r>
            <a:r>
              <a:rPr lang="hu-HU" sz="3400" b="0" i="0" dirty="0">
                <a:effectLst/>
              </a:rPr>
              <a:t>, </a:t>
            </a:r>
            <a:r>
              <a:rPr lang="en-GB" sz="3400" b="0" i="0" dirty="0">
                <a:effectLst/>
              </a:rPr>
              <a:t>Belgium</a:t>
            </a:r>
            <a:r>
              <a:rPr lang="hu-HU" sz="34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dirty="0" err="1"/>
              <a:t>Radiation</a:t>
            </a:r>
            <a:r>
              <a:rPr lang="hu-HU" sz="3400" dirty="0"/>
              <a:t> </a:t>
            </a:r>
            <a:r>
              <a:rPr lang="hu-HU" sz="3400" dirty="0" err="1"/>
              <a:t>comes</a:t>
            </a:r>
            <a:r>
              <a:rPr lang="hu-HU" sz="3400" dirty="0"/>
              <a:t> </a:t>
            </a:r>
            <a:r>
              <a:rPr lang="hu-HU" sz="3400" dirty="0" err="1"/>
              <a:t>from</a:t>
            </a:r>
            <a:r>
              <a:rPr lang="hu-HU" sz="3400" dirty="0"/>
              <a:t> </a:t>
            </a:r>
            <a:r>
              <a:rPr lang="hu-HU" sz="3400" dirty="0" err="1"/>
              <a:t>the</a:t>
            </a:r>
            <a:r>
              <a:rPr lang="hu-HU" sz="3400" dirty="0"/>
              <a:t> </a:t>
            </a:r>
            <a:r>
              <a:rPr lang="hu-HU" sz="3400" dirty="0" err="1"/>
              <a:t>Earth’s</a:t>
            </a:r>
            <a:r>
              <a:rPr lang="hu-HU" sz="3400" dirty="0"/>
              <a:t> </a:t>
            </a:r>
            <a:r>
              <a:rPr lang="hu-HU" sz="3400" dirty="0" err="1"/>
              <a:t>crust</a:t>
            </a:r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u-HU" sz="3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48A494-54EE-21C5-FAE5-B1959E3CC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15"/>
          <a:stretch/>
        </p:blipFill>
        <p:spPr>
          <a:xfrm>
            <a:off x="9505556" y="830997"/>
            <a:ext cx="2126046" cy="2568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AEAD6D-D3B5-9172-FE3B-AFAEF96539D4}"/>
              </a:ext>
            </a:extLst>
          </p:cNvPr>
          <p:cNvSpPr txBox="1"/>
          <p:nvPr/>
        </p:nvSpPr>
        <p:spPr>
          <a:xfrm>
            <a:off x="9436676" y="3366945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3.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n-GB" sz="1800" b="0" i="0" dirty="0">
                <a:solidFill>
                  <a:schemeClr val="tx2">
                    <a:lumMod val="90000"/>
                  </a:schemeClr>
                </a:solidFill>
                <a:effectLst/>
              </a:rPr>
              <a:t> Theodor Wulf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695C74-24C2-478E-D737-4E899DD99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71" t="1742" r="1243" b="2639"/>
          <a:stretch/>
        </p:blipFill>
        <p:spPr>
          <a:xfrm>
            <a:off x="9042778" y="3813262"/>
            <a:ext cx="2110537" cy="26130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4FC292-94BD-F74B-BC50-5565EC782CC9}"/>
              </a:ext>
            </a:extLst>
          </p:cNvPr>
          <p:cNvSpPr txBox="1"/>
          <p:nvPr/>
        </p:nvSpPr>
        <p:spPr>
          <a:xfrm>
            <a:off x="8963632" y="6426344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4.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n-GB" sz="1800" b="0" i="0" dirty="0">
                <a:solidFill>
                  <a:schemeClr val="tx2">
                    <a:lumMod val="90000"/>
                  </a:schemeClr>
                </a:solidFill>
                <a:effectLst/>
              </a:rPr>
              <a:t> </a:t>
            </a:r>
            <a:r>
              <a:rPr lang="hu-HU" sz="1800" b="0" i="0" dirty="0" err="1">
                <a:solidFill>
                  <a:schemeClr val="tx2">
                    <a:lumMod val="90000"/>
                  </a:schemeClr>
                </a:solidFill>
                <a:effectLst/>
              </a:rPr>
              <a:t>Electroscope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00AA90-9503-27C7-6963-A607BCB49DF9}"/>
              </a:ext>
            </a:extLst>
          </p:cNvPr>
          <p:cNvCxnSpPr>
            <a:cxnSpLocks/>
          </p:cNvCxnSpPr>
          <p:nvPr/>
        </p:nvCxnSpPr>
        <p:spPr>
          <a:xfrm flipH="1" flipV="1">
            <a:off x="9436676" y="5165928"/>
            <a:ext cx="577336" cy="4092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0EDF5B-DFD8-3CA3-76FA-DD8FD001B5E1}"/>
              </a:ext>
            </a:extLst>
          </p:cNvPr>
          <p:cNvSpPr txBox="1"/>
          <p:nvPr/>
        </p:nvSpPr>
        <p:spPr>
          <a:xfrm>
            <a:off x="8963632" y="4919707"/>
            <a:ext cx="971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Metal </a:t>
            </a:r>
            <a:r>
              <a:rPr lang="hu-HU" sz="1000" dirty="0" err="1">
                <a:solidFill>
                  <a:schemeClr val="bg1"/>
                </a:solidFill>
              </a:rPr>
              <a:t>wires</a:t>
            </a:r>
            <a:r>
              <a:rPr lang="hu-HU" sz="10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C7BB6-ED81-F632-A701-262908647C3D}"/>
              </a:ext>
            </a:extLst>
          </p:cNvPr>
          <p:cNvCxnSpPr/>
          <p:nvPr/>
        </p:nvCxnSpPr>
        <p:spPr>
          <a:xfrm>
            <a:off x="10777491" y="5078027"/>
            <a:ext cx="0" cy="4261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5DCF0F4-A5D4-36DE-13ED-25AFC7560135}"/>
              </a:ext>
            </a:extLst>
          </p:cNvPr>
          <p:cNvSpPr txBox="1"/>
          <p:nvPr/>
        </p:nvSpPr>
        <p:spPr>
          <a:xfrm>
            <a:off x="10374384" y="4854022"/>
            <a:ext cx="956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>
                <a:solidFill>
                  <a:schemeClr val="bg1"/>
                </a:solidFill>
              </a:rPr>
              <a:t>microscope</a:t>
            </a:r>
            <a:endParaRPr lang="hu-HU" sz="1000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16DCA6-3AEF-7E68-4807-5C07E40AB749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0082248" y="4730912"/>
            <a:ext cx="410606" cy="195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D538120-752E-160D-2823-07722F184480}"/>
              </a:ext>
            </a:extLst>
          </p:cNvPr>
          <p:cNvSpPr txBox="1"/>
          <p:nvPr/>
        </p:nvSpPr>
        <p:spPr>
          <a:xfrm>
            <a:off x="10492854" y="4607801"/>
            <a:ext cx="797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>
                <a:solidFill>
                  <a:schemeClr val="bg1"/>
                </a:solidFill>
              </a:rPr>
              <a:t>Metal </a:t>
            </a:r>
            <a:r>
              <a:rPr lang="hu-HU" sz="1000" dirty="0" err="1">
                <a:solidFill>
                  <a:schemeClr val="bg1"/>
                </a:solidFill>
              </a:rPr>
              <a:t>rod</a:t>
            </a:r>
            <a:endParaRPr lang="hu-HU" sz="1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7BD75F-9ABF-EA4F-C1B3-E47C3A1F2E1D}"/>
              </a:ext>
            </a:extLst>
          </p:cNvPr>
          <p:cNvCxnSpPr/>
          <p:nvPr/>
        </p:nvCxnSpPr>
        <p:spPr>
          <a:xfrm>
            <a:off x="9641150" y="5100243"/>
            <a:ext cx="0" cy="22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E450D2-16FC-9968-931D-8770252AD88D}"/>
              </a:ext>
            </a:extLst>
          </p:cNvPr>
          <p:cNvCxnSpPr>
            <a:cxnSpLocks/>
          </p:cNvCxnSpPr>
          <p:nvPr/>
        </p:nvCxnSpPr>
        <p:spPr>
          <a:xfrm flipH="1" flipV="1">
            <a:off x="9503786" y="4658466"/>
            <a:ext cx="510226" cy="6326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91CC781-02CB-0FAB-A800-C889FB966B55}"/>
              </a:ext>
            </a:extLst>
          </p:cNvPr>
          <p:cNvSpPr txBox="1"/>
          <p:nvPr/>
        </p:nvSpPr>
        <p:spPr>
          <a:xfrm>
            <a:off x="9102097" y="4442964"/>
            <a:ext cx="797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>
                <a:solidFill>
                  <a:schemeClr val="bg1"/>
                </a:solidFill>
              </a:rPr>
              <a:t>insulator</a:t>
            </a:r>
            <a:endParaRPr lang="hu-H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97BB72-3CD1-6B62-99A9-C5740FD0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928" y="6549500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7</a:t>
            </a:fld>
            <a:endParaRPr lang="en-GB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5180F-89E9-A1BC-DC02-A2261F1426FB}"/>
              </a:ext>
            </a:extLst>
          </p:cNvPr>
          <p:cNvSpPr txBox="1"/>
          <p:nvPr/>
        </p:nvSpPr>
        <p:spPr>
          <a:xfrm>
            <a:off x="-1" y="106532"/>
            <a:ext cx="1075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</a:rPr>
              <a:t>Theodor Wulf</a:t>
            </a:r>
            <a:r>
              <a:rPr lang="hu-HU" sz="3600" b="0" i="0" dirty="0">
                <a:effectLst/>
              </a:rPr>
              <a:t>: </a:t>
            </a:r>
            <a:r>
              <a:rPr lang="hu-HU" sz="3600" b="0" i="0" u="sng" dirty="0" err="1">
                <a:effectLst/>
              </a:rPr>
              <a:t>Experiment</a:t>
            </a:r>
            <a:r>
              <a:rPr lang="hu-HU" sz="3600" b="0" i="0" u="sng" dirty="0">
                <a:effectLst/>
              </a:rPr>
              <a:t> </a:t>
            </a:r>
            <a:r>
              <a:rPr lang="hu-HU" sz="3600" b="0" i="0" u="sng" dirty="0" err="1">
                <a:effectLst/>
              </a:rPr>
              <a:t>on</a:t>
            </a:r>
            <a:r>
              <a:rPr lang="hu-HU" sz="3600" b="0" i="0" u="sng" dirty="0">
                <a:effectLst/>
              </a:rPr>
              <a:t> </a:t>
            </a:r>
            <a:r>
              <a:rPr lang="hu-HU" sz="3600" b="0" i="0" u="sng" dirty="0" err="1">
                <a:effectLst/>
              </a:rPr>
              <a:t>the</a:t>
            </a:r>
            <a:r>
              <a:rPr lang="hu-HU" sz="3600" b="0" i="0" u="sng" dirty="0">
                <a:effectLst/>
              </a:rPr>
              <a:t> E</a:t>
            </a:r>
            <a:r>
              <a:rPr lang="en-GB" sz="3600" b="0" i="0" u="sng" dirty="0" err="1">
                <a:effectLst/>
              </a:rPr>
              <a:t>iffel</a:t>
            </a:r>
            <a:r>
              <a:rPr lang="en-GB" sz="3600" b="0" i="0" u="sng" dirty="0">
                <a:effectLst/>
              </a:rPr>
              <a:t> tower</a:t>
            </a:r>
            <a:r>
              <a:rPr lang="hu-HU" sz="3600" b="0" i="0" dirty="0">
                <a:effectLst/>
              </a:rPr>
              <a:t>:</a:t>
            </a:r>
            <a:r>
              <a:rPr lang="en-GB" sz="3600" b="0" i="0" dirty="0">
                <a:effectLst/>
              </a:rPr>
              <a:t> </a:t>
            </a:r>
            <a:endParaRPr lang="hu-H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AA6592-5433-410B-1570-14167D43CC92}"/>
                  </a:ext>
                </a:extLst>
              </p:cNvPr>
              <p:cNvSpPr txBox="1"/>
              <p:nvPr/>
            </p:nvSpPr>
            <p:spPr>
              <a:xfrm>
                <a:off x="498628" y="627306"/>
                <a:ext cx="11246529" cy="624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hu-HU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1909: </a:t>
                </a:r>
                <a:r>
                  <a:rPr lang="hu-HU" sz="3400" b="0" i="0" dirty="0">
                    <a:effectLst/>
                  </a:rPr>
                  <a:t>Paris, Eiffel </a:t>
                </a:r>
                <a:r>
                  <a:rPr lang="hu-HU" sz="3400" b="0" i="0" dirty="0" err="1">
                    <a:effectLst/>
                  </a:rPr>
                  <a:t>tower</a:t>
                </a:r>
                <a:endParaRPr lang="hu-HU" sz="3400" b="0" i="0" dirty="0">
                  <a:effectLst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hu-HU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300 </a:t>
                </a:r>
                <a:r>
                  <a:rPr lang="hu-HU" sz="3400" dirty="0">
                    <a:cs typeface="Arial" panose="020B0604020202020204" pitchFamily="34" charset="0"/>
                  </a:rPr>
                  <a:t>m </a:t>
                </a:r>
                <a:r>
                  <a:rPr lang="hu-HU" sz="3400" dirty="0" err="1">
                    <a:cs typeface="Arial" panose="020B0604020202020204" pitchFamily="34" charset="0"/>
                  </a:rPr>
                  <a:t>altitude</a:t>
                </a:r>
                <a:endParaRPr lang="hu-HU" sz="3400" dirty="0">
                  <a:cs typeface="Arial" panose="020B0604020202020204" pitchFamily="34" charset="0"/>
                </a:endParaRPr>
              </a:p>
              <a:p>
                <a:pPr marL="457200" indent="-4572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hu-HU" sz="3400" dirty="0" err="1">
                    <a:cs typeface="Arial" panose="020B0604020202020204" pitchFamily="34" charset="0"/>
                  </a:rPr>
                  <a:t>Expectation</a:t>
                </a:r>
                <a:r>
                  <a:rPr lang="hu-HU" sz="3400" dirty="0"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hu-HU" sz="3200" dirty="0" err="1"/>
                  <a:t>Distance</a:t>
                </a:r>
                <a:r>
                  <a:rPr lang="hu-HU" sz="3200" dirty="0"/>
                  <a:t> </a:t>
                </a:r>
                <a:r>
                  <a:rPr lang="hu-HU" sz="3200" dirty="0" err="1"/>
                  <a:t>equation</a:t>
                </a:r>
                <a:r>
                  <a:rPr lang="hu-HU" sz="3200" dirty="0"/>
                  <a:t>:</a:t>
                </a:r>
                <a:r>
                  <a:rPr lang="hu-HU" sz="3200" dirty="0">
                    <a:cs typeface="Arial" panose="020B0604020202020204" pitchFamily="34" charset="0"/>
                  </a:rPr>
                  <a:t> </a:t>
                </a:r>
                <a:r>
                  <a:rPr lang="en-GB" sz="2800" dirty="0"/>
                  <a:t>This equation uses the inverse square law to calculate the change in dose rate when a person moves farther or closer to a point source of x or γ radiation. </a:t>
                </a:r>
                <a:endParaRPr lang="hu-HU" sz="2800" dirty="0"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hu-HU" sz="3400" dirty="0"/>
                  <a:t>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3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u-HU" sz="3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u-HU" sz="3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hu-HU" sz="3400" dirty="0"/>
                  <a:t>  , </a:t>
                </a:r>
              </a:p>
              <a:p>
                <a:r>
                  <a:rPr lang="en-GB" sz="2800" dirty="0"/>
                  <a:t>where D1 and D2 = dose rate (or intensity) at positions 1 and 2, respectively; X1 and X2 = the distance from the source at positions 1 and 2, respectively</a:t>
                </a:r>
                <a:r>
                  <a:rPr lang="hu-HU" sz="28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3AA6592-5433-410B-1570-14167D43C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28" y="627306"/>
                <a:ext cx="11246529" cy="6246710"/>
              </a:xfrm>
              <a:prstGeom prst="rect">
                <a:avLst/>
              </a:prstGeom>
              <a:blipFill>
                <a:blip r:embed="rId3"/>
                <a:stretch>
                  <a:fillRect l="-1409" b="-175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FE9F865-B9EE-A296-A03A-A58DEA22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01"/>
          <a:stretch/>
        </p:blipFill>
        <p:spPr>
          <a:xfrm>
            <a:off x="9213399" y="752863"/>
            <a:ext cx="2564167" cy="17950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AE2BBF-CE9D-7C36-6571-0DB68804C84F}"/>
              </a:ext>
            </a:extLst>
          </p:cNvPr>
          <p:cNvSpPr txBox="1"/>
          <p:nvPr/>
        </p:nvSpPr>
        <p:spPr>
          <a:xfrm>
            <a:off x="10120258" y="2546593"/>
            <a:ext cx="248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5.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7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9A91B-D520-8F5A-0F32-4D5CDAA8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600457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8</a:t>
            </a:fld>
            <a:endParaRPr lang="en-GB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FC2E9-54E2-99B7-4480-1DB8EE3795B0}"/>
              </a:ext>
            </a:extLst>
          </p:cNvPr>
          <p:cNvSpPr txBox="1"/>
          <p:nvPr/>
        </p:nvSpPr>
        <p:spPr>
          <a:xfrm>
            <a:off x="-1" y="106532"/>
            <a:ext cx="1075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</a:rPr>
              <a:t>Theodor Wulf</a:t>
            </a:r>
            <a:r>
              <a:rPr lang="hu-HU" sz="3600" b="0" i="0" dirty="0">
                <a:effectLst/>
              </a:rPr>
              <a:t>: </a:t>
            </a:r>
            <a:r>
              <a:rPr lang="hu-HU" sz="3600" b="0" i="0" u="sng" dirty="0" err="1">
                <a:effectLst/>
              </a:rPr>
              <a:t>Experiment</a:t>
            </a:r>
            <a:r>
              <a:rPr lang="hu-HU" sz="3600" b="0" i="0" u="sng" dirty="0">
                <a:effectLst/>
              </a:rPr>
              <a:t> </a:t>
            </a:r>
            <a:r>
              <a:rPr lang="hu-HU" sz="3600" b="0" i="0" u="sng" dirty="0" err="1">
                <a:effectLst/>
              </a:rPr>
              <a:t>on</a:t>
            </a:r>
            <a:r>
              <a:rPr lang="hu-HU" sz="3600" b="0" i="0" u="sng" dirty="0">
                <a:effectLst/>
              </a:rPr>
              <a:t> </a:t>
            </a:r>
            <a:r>
              <a:rPr lang="hu-HU" sz="3600" b="0" i="0" u="sng" dirty="0" err="1">
                <a:effectLst/>
              </a:rPr>
              <a:t>the</a:t>
            </a:r>
            <a:r>
              <a:rPr lang="hu-HU" sz="3600" b="0" i="0" u="sng" dirty="0">
                <a:effectLst/>
              </a:rPr>
              <a:t> E</a:t>
            </a:r>
            <a:r>
              <a:rPr lang="en-GB" sz="3600" b="0" i="0" u="sng" dirty="0" err="1">
                <a:effectLst/>
              </a:rPr>
              <a:t>iffel</a:t>
            </a:r>
            <a:r>
              <a:rPr lang="en-GB" sz="3600" b="0" i="0" u="sng" dirty="0">
                <a:effectLst/>
              </a:rPr>
              <a:t> tower</a:t>
            </a:r>
            <a:r>
              <a:rPr lang="hu-HU" sz="3600" b="0" i="0" dirty="0">
                <a:effectLst/>
              </a:rPr>
              <a:t>:</a:t>
            </a:r>
            <a:r>
              <a:rPr lang="en-GB" sz="3600" b="0" i="0" dirty="0">
                <a:effectLst/>
              </a:rPr>
              <a:t> </a:t>
            </a:r>
            <a:endParaRPr lang="hu-H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4DAB6A-5151-5F3D-A7AA-F3D045465E6C}"/>
                  </a:ext>
                </a:extLst>
              </p:cNvPr>
              <p:cNvSpPr txBox="1"/>
              <p:nvPr/>
            </p:nvSpPr>
            <p:spPr>
              <a:xfrm>
                <a:off x="133163" y="730673"/>
                <a:ext cx="12473127" cy="4464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hu-HU" sz="3400" dirty="0">
                    <a:cs typeface="Arial" panose="020B0604020202020204" pitchFamily="34" charset="0"/>
                  </a:rPr>
                  <a:t>What </a:t>
                </a:r>
                <a:r>
                  <a:rPr lang="hu-HU" sz="3400" dirty="0" err="1">
                    <a:cs typeface="Arial" panose="020B0604020202020204" pitchFamily="34" charset="0"/>
                  </a:rPr>
                  <a:t>really</a:t>
                </a:r>
                <a:r>
                  <a:rPr lang="hu-HU" sz="3400" dirty="0">
                    <a:cs typeface="Arial" panose="020B0604020202020204" pitchFamily="34" charset="0"/>
                  </a:rPr>
                  <a:t> </a:t>
                </a:r>
                <a:r>
                  <a:rPr lang="hu-HU" sz="3400" dirty="0" err="1">
                    <a:cs typeface="Arial" panose="020B0604020202020204" pitchFamily="34" charset="0"/>
                  </a:rPr>
                  <a:t>happend</a:t>
                </a:r>
                <a:r>
                  <a:rPr lang="hu-HU" sz="3400" dirty="0">
                    <a:cs typeface="Arial" panose="020B0604020202020204" pitchFamily="34" charset="0"/>
                  </a:rPr>
                  <a:t>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hu-HU" sz="3400" b="0" i="0" dirty="0" err="1">
                    <a:effectLst/>
                    <a:cs typeface="Arial" panose="020B0604020202020204" pitchFamily="34" charset="0"/>
                  </a:rPr>
                  <a:t>Not</a:t>
                </a:r>
                <a:r>
                  <a:rPr lang="hu-HU" sz="3400" b="0" i="0" dirty="0">
                    <a:effectLst/>
                    <a:cs typeface="Arial" panose="020B0604020202020204" pitchFamily="34" charset="0"/>
                  </a:rPr>
                  <a:t> </a:t>
                </a:r>
                <a:r>
                  <a:rPr lang="hu-HU" sz="3400" b="0" i="0" dirty="0" err="1">
                    <a:effectLst/>
                    <a:cs typeface="Arial" panose="020B0604020202020204" pitchFamily="34" charset="0"/>
                  </a:rPr>
                  <a:t>even</a:t>
                </a:r>
                <a:r>
                  <a:rPr lang="hu-HU" sz="3400" b="0" i="0" dirty="0">
                    <a:effectLst/>
                    <a:cs typeface="Arial" panose="020B0604020202020204" pitchFamily="34" charset="0"/>
                  </a:rPr>
                  <a:t> </a:t>
                </a:r>
                <a:r>
                  <a:rPr lang="hu-HU" sz="3400" b="0" i="0" dirty="0" err="1">
                    <a:effectLst/>
                    <a:cs typeface="Arial" panose="020B0604020202020204" pitchFamily="34" charset="0"/>
                  </a:rPr>
                  <a:t>half</a:t>
                </a:r>
                <a:r>
                  <a:rPr lang="hu-HU" sz="3400" b="0" i="0" dirty="0">
                    <a:effectLst/>
                    <a:cs typeface="Arial" panose="020B0604020202020204" pitchFamily="34" charset="0"/>
                  </a:rPr>
                  <a:t> of </a:t>
                </a:r>
                <a:r>
                  <a:rPr lang="hu-HU" sz="3400" b="0" i="0" dirty="0" err="1">
                    <a:effectLst/>
                    <a:cs typeface="Arial" panose="020B0604020202020204" pitchFamily="34" charset="0"/>
                  </a:rPr>
                  <a:t>the</a:t>
                </a:r>
                <a:r>
                  <a:rPr lang="hu-HU" sz="3400" b="0" i="0" dirty="0">
                    <a:effectLst/>
                    <a:cs typeface="Arial" panose="020B0604020202020204" pitchFamily="34" charset="0"/>
                  </a:rPr>
                  <a:t> </a:t>
                </a:r>
                <a:r>
                  <a:rPr lang="hu-HU" sz="3400" b="0" i="0" dirty="0" err="1">
                    <a:effectLst/>
                    <a:cs typeface="Arial" panose="020B0604020202020204" pitchFamily="34" charset="0"/>
                  </a:rPr>
                  <a:t>ground</a:t>
                </a:r>
                <a:r>
                  <a:rPr lang="hu-HU" sz="3400" b="0" i="0" dirty="0">
                    <a:effectLst/>
                    <a:cs typeface="Arial" panose="020B0604020202020204" pitchFamily="34" charset="0"/>
                  </a:rPr>
                  <a:t> </a:t>
                </a:r>
                <a:r>
                  <a:rPr lang="hu-HU" sz="3400" b="0" i="0" dirty="0" err="1">
                    <a:effectLst/>
                    <a:cs typeface="Arial" panose="020B0604020202020204" pitchFamily="34" charset="0"/>
                  </a:rPr>
                  <a:t>value</a:t>
                </a:r>
                <a:endParaRPr lang="hu-HU" sz="3400" b="0" i="0" dirty="0">
                  <a:effectLst/>
                </a:endParaRPr>
              </a:p>
              <a:p>
                <a:pPr marL="1371600" lvl="2" indent="-45720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hu-HU" sz="3400" dirty="0" err="1">
                    <a:cs typeface="Arial" panose="020B0604020202020204" pitchFamily="34" charset="0"/>
                  </a:rPr>
                  <a:t>Expectation</a:t>
                </a:r>
                <a:r>
                  <a:rPr lang="hu-HU" sz="3400" dirty="0"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hu-HU" sz="3400" dirty="0"/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3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hu-HU" sz="3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u-HU" sz="3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u-HU" sz="3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hu-HU" sz="3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hu-HU" sz="3400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hu-HU" sz="3400" dirty="0"/>
                  <a:t>  , </a:t>
                </a:r>
              </a:p>
              <a:p>
                <a:pPr marL="1371600" lvl="2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u-HU" sz="32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hu-HU" sz="3200">
                        <a:latin typeface="Cambria Math" panose="02040503050406030204" pitchFamily="18" charset="0"/>
                      </a:rPr>
                      <m:t>2.</m:t>
                    </m:r>
                    <m:r>
                      <a:rPr lang="hu-HU" sz="32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hu-HU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u-H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sz="3200" i="0" dirty="0">
                    <a:effectLst/>
                  </a:rPr>
                  <a:t> mSv</a:t>
                </a:r>
                <a:r>
                  <a:rPr lang="hu-HU" sz="3200" i="0" dirty="0">
                    <a:effectLst/>
                  </a:rPr>
                  <a:t>/h</a:t>
                </a:r>
                <a:r>
                  <a:rPr lang="en-GB" sz="3200" i="0" dirty="0">
                    <a:effectLst/>
                  </a:rPr>
                  <a:t> = </a:t>
                </a:r>
                <a14:m>
                  <m:oMath xmlns:m="http://schemas.openxmlformats.org/officeDocument/2006/math">
                    <m:r>
                      <a:rPr lang="hu-HU" sz="3200">
                        <a:latin typeface="Cambria Math" panose="02040503050406030204" pitchFamily="18" charset="0"/>
                      </a:rPr>
                      <m:t>2.</m:t>
                    </m:r>
                    <m:r>
                      <a:rPr lang="hu-HU" sz="32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hu-HU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u-H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200" i="0" dirty="0">
                    <a:effectLst/>
                  </a:rPr>
                  <a:t> mrem</a:t>
                </a:r>
                <a:r>
                  <a:rPr lang="hu-HU" sz="3200" i="0" dirty="0">
                    <a:effectLst/>
                  </a:rPr>
                  <a:t>/h 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u-HU" sz="3200" b="0" i="1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hu-HU" sz="3200" b="0" i="1" smtClean="0">
                        <a:latin typeface="Cambria Math" panose="02040503050406030204" pitchFamily="18" charset="0"/>
                      </a:rPr>
                      <m:t>𝑓𝑒𝑒𝑡</m:t>
                    </m:r>
                  </m:oMath>
                </a14:m>
                <a:endParaRPr lang="hu-HU" sz="3200" b="0" i="1" dirty="0">
                  <a:latin typeface="Cambria Math" panose="02040503050406030204" pitchFamily="18" charset="0"/>
                </a:endParaRPr>
              </a:p>
              <a:p>
                <a:pPr marL="1371600" lvl="2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u-HU" sz="3200" dirty="0"/>
                  <a:t>?     -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hu-HU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32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200" dirty="0"/>
                  <a:t>984.25</a:t>
                </a:r>
                <a:r>
                  <a:rPr lang="hu-HU" sz="3200" dirty="0"/>
                  <a:t> </a:t>
                </a:r>
                <a:r>
                  <a:rPr lang="hu-HU" sz="3200" dirty="0" err="1"/>
                  <a:t>feet</a:t>
                </a:r>
                <a:r>
                  <a:rPr lang="hu-HU" sz="32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4DAB6A-5151-5F3D-A7AA-F3D045465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3" y="730673"/>
                <a:ext cx="12473127" cy="4464299"/>
              </a:xfrm>
              <a:prstGeom prst="rect">
                <a:avLst/>
              </a:prstGeom>
              <a:blipFill>
                <a:blip r:embed="rId3"/>
                <a:stretch>
                  <a:fillRect l="-1222" t="-1776" b="-368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Down 5">
            <a:extLst>
              <a:ext uri="{FF2B5EF4-FFF2-40B4-BE49-F238E27FC236}">
                <a16:creationId xmlns:a16="http://schemas.microsoft.com/office/drawing/2014/main" id="{CB883D9F-D2BE-0119-D140-65DC7A5787E2}"/>
              </a:ext>
            </a:extLst>
          </p:cNvPr>
          <p:cNvSpPr/>
          <p:nvPr/>
        </p:nvSpPr>
        <p:spPr>
          <a:xfrm>
            <a:off x="2920757" y="5131185"/>
            <a:ext cx="577047" cy="5976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09A7D3-4715-37DD-C6F7-717B028B53E0}"/>
                  </a:ext>
                </a:extLst>
              </p:cNvPr>
              <p:cNvSpPr txBox="1"/>
              <p:nvPr/>
            </p:nvSpPr>
            <p:spPr>
              <a:xfrm>
                <a:off x="-443886" y="5807216"/>
                <a:ext cx="103424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hu-HU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u-HU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u-HU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3200" b="0" i="0" smtClean="0">
                        <a:latin typeface="Cambria Math" panose="02040503050406030204" pitchFamily="18" charset="0"/>
                      </a:rPr>
                      <m:t>2.137</m:t>
                    </m:r>
                    <m:r>
                      <a:rPr lang="hu-HU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u-HU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u-H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GB" sz="3200" dirty="0"/>
                  <a:t> </a:t>
                </a:r>
                <a:r>
                  <a:rPr lang="hu-HU" sz="3200" dirty="0"/>
                  <a:t> </a:t>
                </a:r>
                <a:r>
                  <a:rPr lang="en-GB" sz="3200" dirty="0"/>
                  <a:t>mrem</a:t>
                </a:r>
                <a:r>
                  <a:rPr lang="hu-HU" sz="3200" dirty="0"/>
                  <a:t>/h = </a:t>
                </a:r>
                <a14:m>
                  <m:oMath xmlns:m="http://schemas.openxmlformats.org/officeDocument/2006/math">
                    <m:r>
                      <a:rPr lang="hu-HU" sz="3200">
                        <a:latin typeface="Cambria Math" panose="02040503050406030204" pitchFamily="18" charset="0"/>
                      </a:rPr>
                      <m:t>2.137</m:t>
                    </m:r>
                    <m:r>
                      <a:rPr lang="hu-HU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u-H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sz="3200" dirty="0"/>
                  <a:t> </a:t>
                </a:r>
                <a:r>
                  <a:rPr lang="hu-HU" sz="3200" dirty="0"/>
                  <a:t> </a:t>
                </a:r>
                <a:r>
                  <a:rPr lang="en-GB" sz="3200" dirty="0"/>
                  <a:t>m</a:t>
                </a:r>
                <a:r>
                  <a:rPr lang="hu-HU" sz="3200" dirty="0" err="1"/>
                  <a:t>Sv</a:t>
                </a:r>
                <a:r>
                  <a:rPr lang="hu-HU" sz="3200" dirty="0"/>
                  <a:t>/h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09A7D3-4715-37DD-C6F7-717B028B5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3886" y="5807216"/>
                <a:ext cx="10342487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7C7DB-CB09-E793-3A97-B6643F5ABFB4}"/>
                  </a:ext>
                </a:extLst>
              </p:cNvPr>
              <p:cNvSpPr txBox="1"/>
              <p:nvPr/>
            </p:nvSpPr>
            <p:spPr>
              <a:xfrm>
                <a:off x="5524128" y="6334780"/>
                <a:ext cx="354884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3200" smtClean="0">
                        <a:latin typeface="Cambria Math" panose="02040503050406030204" pitchFamily="18" charset="0"/>
                      </a:rPr>
                      <m:t>2.</m:t>
                    </m:r>
                    <m:r>
                      <a:rPr lang="hu-HU" sz="32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hu-HU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u-HU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u-HU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sz="3200" i="0" dirty="0">
                    <a:effectLst/>
                  </a:rPr>
                  <a:t> mSv</a:t>
                </a:r>
                <a:r>
                  <a:rPr lang="hu-HU" sz="3200" i="0" dirty="0">
                    <a:effectLst/>
                  </a:rPr>
                  <a:t>/h)</a:t>
                </a:r>
                <a:r>
                  <a:rPr lang="en-GB" sz="3200" i="0" dirty="0">
                    <a:effectLst/>
                  </a:rPr>
                  <a:t> </a:t>
                </a:r>
                <a:endParaRPr lang="hu-HU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7C7DB-CB09-E793-3A97-B6643F5AB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128" y="6334780"/>
                <a:ext cx="3548849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3CDC392-287A-2BF7-E091-4F33286F728D}"/>
              </a:ext>
            </a:extLst>
          </p:cNvPr>
          <p:cNvSpPr txBox="1"/>
          <p:nvPr/>
        </p:nvSpPr>
        <p:spPr>
          <a:xfrm>
            <a:off x="3524435" y="6338847"/>
            <a:ext cx="224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(</a:t>
            </a:r>
            <a:r>
              <a:rPr lang="hu-HU" sz="2800" dirty="0" err="1"/>
              <a:t>Original</a:t>
            </a:r>
            <a:r>
              <a:rPr lang="hu-HU" sz="2800" dirty="0"/>
              <a:t>  =</a:t>
            </a:r>
          </a:p>
        </p:txBody>
      </p:sp>
    </p:spTree>
    <p:extLst>
      <p:ext uri="{BB962C8B-B14F-4D97-AF65-F5344CB8AC3E}">
        <p14:creationId xmlns:p14="http://schemas.microsoft.com/office/powerpoint/2010/main" val="1217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0C2B4-5BD3-33D0-319D-D2A91A9C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132" y="6554167"/>
            <a:ext cx="828868" cy="228600"/>
          </a:xfrm>
        </p:spPr>
        <p:txBody>
          <a:bodyPr/>
          <a:lstStyle/>
          <a:p>
            <a:pPr rtl="0"/>
            <a:fld id="{E31375A4-56A4-47D6-9801-1991572033F7}" type="slidenum">
              <a:rPr lang="en-GB" sz="2000" noProof="0" smtClean="0"/>
              <a:t>9</a:t>
            </a:fld>
            <a:endParaRPr lang="en-GB" sz="2000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3E7BA-71B0-4739-BBC3-E123DF82002B}"/>
              </a:ext>
            </a:extLst>
          </p:cNvPr>
          <p:cNvSpPr txBox="1"/>
          <p:nvPr/>
        </p:nvSpPr>
        <p:spPr>
          <a:xfrm>
            <a:off x="-1" y="106532"/>
            <a:ext cx="1075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b="0" i="0" u="sng" dirty="0">
                <a:effectLst/>
              </a:rPr>
              <a:t>Domenico </a:t>
            </a:r>
            <a:r>
              <a:rPr lang="en-GB" sz="3600" b="0" i="0" u="sng" dirty="0" err="1">
                <a:effectLst/>
              </a:rPr>
              <a:t>Pacini</a:t>
            </a:r>
            <a:r>
              <a:rPr lang="hu-HU" sz="3600" b="0" i="0" u="sng" dirty="0">
                <a:effectLst/>
              </a:rPr>
              <a:t>, V</a:t>
            </a:r>
            <a:r>
              <a:rPr lang="en-GB" sz="3600" b="0" i="0" u="sng" dirty="0" err="1">
                <a:effectLst/>
              </a:rPr>
              <a:t>ictor</a:t>
            </a:r>
            <a:r>
              <a:rPr lang="en-GB" sz="3600" b="0" i="0" u="sng" dirty="0">
                <a:effectLst/>
              </a:rPr>
              <a:t> Franz Hess</a:t>
            </a:r>
            <a:r>
              <a:rPr lang="hu-HU" sz="3600" b="0" i="0" dirty="0">
                <a:effectLst/>
              </a:rPr>
              <a:t>:</a:t>
            </a:r>
            <a:endParaRPr lang="hu-H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66F20-9628-7FD1-0933-1B9F20324C7B}"/>
              </a:ext>
            </a:extLst>
          </p:cNvPr>
          <p:cNvSpPr txBox="1"/>
          <p:nvPr/>
        </p:nvSpPr>
        <p:spPr>
          <a:xfrm>
            <a:off x="585925" y="977414"/>
            <a:ext cx="8691239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questioned, that radioactivity was mostly</a:t>
            </a:r>
            <a:br>
              <a:rPr lang="en-GB" sz="3400" dirty="0"/>
            </a:br>
            <a:r>
              <a:rPr lang="en-GB" sz="3400" b="0" i="0" dirty="0" err="1">
                <a:effectLst/>
              </a:rPr>
              <a:t>comming</a:t>
            </a:r>
            <a:r>
              <a:rPr lang="en-GB" sz="3400" b="0" i="0" dirty="0">
                <a:effectLst/>
              </a:rPr>
              <a:t> from the Earth’s crust</a:t>
            </a:r>
            <a:endParaRPr lang="hu-HU" sz="3400" b="0" i="0" dirty="0">
              <a:effectLst/>
            </a:endParaRPr>
          </a:p>
          <a:p>
            <a:endParaRPr lang="hu-HU" sz="3400" b="0" i="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b="0" i="0" dirty="0">
                <a:effectLst/>
              </a:rPr>
              <a:t>e</a:t>
            </a:r>
            <a:r>
              <a:rPr lang="en-GB" sz="3400" b="0" i="0" dirty="0" err="1">
                <a:effectLst/>
              </a:rPr>
              <a:t>xperimental</a:t>
            </a:r>
            <a:r>
              <a:rPr lang="en-GB" sz="3400" b="0" i="0" dirty="0">
                <a:effectLst/>
              </a:rPr>
              <a:t> program of systematic measurements of radiation on the ground</a:t>
            </a:r>
            <a:r>
              <a:rPr lang="hu-HU" sz="3400" b="0" i="0" dirty="0">
                <a:effectLst/>
              </a:rPr>
              <a:t> and </a:t>
            </a:r>
            <a:r>
              <a:rPr lang="hu-HU" sz="3400" b="0" i="0" dirty="0" err="1">
                <a:effectLst/>
              </a:rPr>
              <a:t>on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the</a:t>
            </a:r>
            <a:r>
              <a:rPr lang="hu-HU" sz="3400" b="0" i="0" dirty="0">
                <a:effectLst/>
              </a:rPr>
              <a:t> </a:t>
            </a:r>
            <a:r>
              <a:rPr lang="hu-HU" sz="3400" b="0" i="0" dirty="0" err="1">
                <a:effectLst/>
              </a:rPr>
              <a:t>sea</a:t>
            </a:r>
            <a:endParaRPr lang="hu-HU" sz="3400" b="0" i="0" dirty="0">
              <a:effectLst/>
            </a:endParaRPr>
          </a:p>
          <a:p>
            <a:endParaRPr lang="hu-HU" sz="3400" b="0" i="0" dirty="0">
              <a:effectLst/>
            </a:endParaRPr>
          </a:p>
          <a:p>
            <a:r>
              <a:rPr lang="hu-HU" sz="3400" u="sng" dirty="0" err="1"/>
              <a:t>Pacini’s</a:t>
            </a:r>
            <a:r>
              <a:rPr lang="hu-HU" sz="3400" u="sng" dirty="0"/>
              <a:t> </a:t>
            </a:r>
            <a:r>
              <a:rPr lang="hu-HU" sz="3400" u="sng" dirty="0" err="1"/>
              <a:t>experiment</a:t>
            </a:r>
            <a:r>
              <a:rPr lang="hu-HU" sz="3400" dirty="0"/>
              <a:t>: (</a:t>
            </a:r>
            <a:r>
              <a:rPr lang="en-GB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1911</a:t>
            </a:r>
            <a:r>
              <a:rPr lang="hu-HU" sz="3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3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300 m from the beach of Livorno</a:t>
            </a:r>
            <a:endParaRPr lang="hu-HU" sz="3400" b="0" i="0" dirty="0">
              <a:effectLst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400" b="0" i="0" dirty="0">
                <a:effectLst/>
              </a:rPr>
              <a:t>two thirds of the ionization on the ground</a:t>
            </a:r>
            <a:endParaRPr lang="hu-HU" sz="3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hu-HU" sz="3400" b="0" i="0" dirty="0" err="1">
                <a:effectLst/>
              </a:rPr>
              <a:t>Result</a:t>
            </a:r>
            <a:r>
              <a:rPr lang="hu-HU" sz="3400" b="0" i="0" dirty="0">
                <a:effectLst/>
              </a:rPr>
              <a:t>: </a:t>
            </a:r>
          </a:p>
          <a:p>
            <a:endParaRPr lang="hu-HU" sz="3400" dirty="0"/>
          </a:p>
          <a:p>
            <a:endParaRPr lang="hu-HU" sz="3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B715D-314B-18ED-1E02-DF483110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091" y="967393"/>
            <a:ext cx="2584881" cy="3654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D5A214-ECD9-392E-0DCD-0682E4BFFC80}"/>
              </a:ext>
            </a:extLst>
          </p:cNvPr>
          <p:cNvSpPr txBox="1"/>
          <p:nvPr/>
        </p:nvSpPr>
        <p:spPr>
          <a:xfrm>
            <a:off x="9357065" y="4621881"/>
            <a:ext cx="314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6.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figure</a:t>
            </a:r>
            <a:r>
              <a:rPr lang="hu-HU" dirty="0">
                <a:solidFill>
                  <a:schemeClr val="tx2">
                    <a:lumMod val="90000"/>
                  </a:schemeClr>
                </a:solidFill>
              </a:rPr>
              <a:t>: Domenico </a:t>
            </a:r>
            <a:r>
              <a:rPr lang="hu-HU" dirty="0" err="1">
                <a:solidFill>
                  <a:schemeClr val="tx2">
                    <a:lumMod val="90000"/>
                  </a:schemeClr>
                </a:solidFill>
              </a:rPr>
              <a:t>Pacini</a:t>
            </a:r>
            <a:endParaRPr lang="hu-HU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683_TF03030981" id="{624D39EE-60CD-47F7-B47A-529A3F3ACE83}" vid="{1F2F1F13-4F4D-4161-95D8-DE708A0142EC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a493410d-2e1f-4a68-8d96-181d605af3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AD47C0CE003EE4B8B322C0B5C54E463" ma:contentTypeVersion="3" ma:contentTypeDescription="Új dokumentum létrehozása." ma:contentTypeScope="" ma:versionID="48f1a4b7d99b0898c5e7457fdfe1c3b8">
  <xsd:schema xmlns:xsd="http://www.w3.org/2001/XMLSchema" xmlns:xs="http://www.w3.org/2001/XMLSchema" xmlns:p="http://schemas.microsoft.com/office/2006/metadata/properties" xmlns:ns2="a493410d-2e1f-4a68-8d96-181d605af3db" targetNamespace="http://schemas.microsoft.com/office/2006/metadata/properties" ma:root="true" ma:fieldsID="3a4bf20da94cb9ccb99ebc14001fbea8" ns2:_="">
    <xsd:import namespace="a493410d-2e1f-4a68-8d96-181d605af3db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3410d-2e1f-4a68-8d96-181d605af3db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A16170-AED4-43FB-90C7-1F1653EBFAC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4f35948-e619-41b3-aa29-22878b09cfd2"/>
    <ds:schemaRef ds:uri="http://schemas.microsoft.com/office/infopath/2007/PartnerControls"/>
    <ds:schemaRef ds:uri="40262f94-9f35-4ac3-9a90-690165a166b7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3CB3AB-B3C7-4685-B330-D2DE5C96656A}"/>
</file>

<file path=docProps/app.xml><?xml version="1.0" encoding="utf-8"?>
<Properties xmlns="http://schemas.openxmlformats.org/officeDocument/2006/extended-properties" xmlns:vt="http://schemas.openxmlformats.org/officeDocument/2006/docPropsVTypes">
  <Template>Green brushed metal presentation (widescreen)</Template>
  <TotalTime>1278</TotalTime>
  <Words>1400</Words>
  <Application>Microsoft Office PowerPoint</Application>
  <PresentationFormat>Widescreen</PresentationFormat>
  <Paragraphs>262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Cambria Math</vt:lpstr>
      <vt:lpstr>Georgia</vt:lpstr>
      <vt:lpstr>Wingdings</vt:lpstr>
      <vt:lpstr>Brushed Metal 16x9</vt:lpstr>
      <vt:lpstr>Cosmic Rays  and the  Discovery of the Positron</vt:lpstr>
      <vt:lpstr>Lecture Plan: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Rays  and the  Discovery of the Positron</dc:title>
  <dc:creator>Klettner Lilla</dc:creator>
  <cp:lastModifiedBy>Klettner Lilla</cp:lastModifiedBy>
  <cp:revision>24</cp:revision>
  <dcterms:created xsi:type="dcterms:W3CDTF">2022-12-06T12:27:12Z</dcterms:created>
  <dcterms:modified xsi:type="dcterms:W3CDTF">2022-12-08T19:00:11Z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0x010100DAD47C0CE003EE4B8B322C0B5C54E463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